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5" r:id="rId1"/>
  </p:sldMasterIdLst>
  <p:notesMasterIdLst>
    <p:notesMasterId r:id="rId9"/>
  </p:notesMasterIdLst>
  <p:sldIdLst>
    <p:sldId id="256" r:id="rId2"/>
    <p:sldId id="258" r:id="rId3"/>
    <p:sldId id="372" r:id="rId4"/>
    <p:sldId id="385" r:id="rId5"/>
    <p:sldId id="380" r:id="rId6"/>
    <p:sldId id="384" r:id="rId7"/>
    <p:sldId id="38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C70"/>
    <a:srgbClr val="4A5355"/>
    <a:srgbClr val="474849"/>
    <a:srgbClr val="95B3BE"/>
    <a:srgbClr val="FFDE39"/>
    <a:srgbClr val="FF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D8"/>
          </a:solidFill>
        </a:fill>
      </a:tcStyle>
    </a:wholeTbl>
    <a:band2H>
      <a:tcTxStyle/>
      <a:tcStyle>
        <a:tcBdr/>
        <a:fill>
          <a:solidFill>
            <a:srgbClr val="E6E9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9CA"/>
          </a:solidFill>
        </a:fill>
      </a:tcStyle>
    </a:wholeTbl>
    <a:band2H>
      <a:tcTxStyle/>
      <a:tcStyle>
        <a:tcBdr/>
        <a:fill>
          <a:solidFill>
            <a:srgbClr val="E8ED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AD5"/>
          </a:solidFill>
        </a:fill>
      </a:tcStyle>
    </a:wholeTbl>
    <a:band2H>
      <a:tcTxStyle/>
      <a:tcStyle>
        <a:tcBdr/>
        <a:fill>
          <a:solidFill>
            <a:srgbClr val="EAE6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44"/>
    <p:restoredTop sz="94570"/>
  </p:normalViewPr>
  <p:slideViewPr>
    <p:cSldViewPr snapToGrid="0" snapToObjects="1">
      <p:cViewPr>
        <p:scale>
          <a:sx n="110" d="100"/>
          <a:sy n="110" d="100"/>
        </p:scale>
        <p:origin x="128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5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4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710953" y="533400"/>
            <a:ext cx="3657602" cy="12525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half" idx="13"/>
          </p:nvPr>
        </p:nvSpPr>
        <p:spPr>
          <a:xfrm flipH="1">
            <a:off x="596153" y="1600199"/>
            <a:ext cx="3657602" cy="3657602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0412" y="1828800"/>
            <a:ext cx="3657602" cy="381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z="1800"/>
            </a:lvl1pPr>
            <a:lvl2pPr marL="0" indent="0">
              <a:spcBef>
                <a:spcPts val="600"/>
              </a:spcBef>
              <a:buSzTx/>
              <a:buNone/>
              <a:defRPr sz="1800"/>
            </a:lvl2pPr>
            <a:lvl3pPr marL="0" indent="0">
              <a:spcBef>
                <a:spcPts val="600"/>
              </a:spcBef>
              <a:buSzTx/>
              <a:buNone/>
              <a:defRPr sz="1800"/>
            </a:lvl3pPr>
            <a:lvl4pPr marL="0" indent="0">
              <a:spcBef>
                <a:spcPts val="600"/>
              </a:spcBef>
              <a:buSzTx/>
              <a:buNone/>
              <a:defRPr sz="1800"/>
            </a:lvl4pPr>
            <a:lvl5pPr marL="0" indent="0">
              <a:spcBef>
                <a:spcPts val="600"/>
              </a:spcBef>
              <a:buSz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360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5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5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0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7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3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66C04B-B5C6-EECC-C392-8C10643C05EC}"/>
              </a:ext>
            </a:extLst>
          </p:cNvPr>
          <p:cNvSpPr txBox="1">
            <a:spLocks/>
          </p:cNvSpPr>
          <p:nvPr/>
        </p:nvSpPr>
        <p:spPr>
          <a:xfrm>
            <a:off x="1338146" y="5164655"/>
            <a:ext cx="6199477" cy="945828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b="1" dirty="0">
                <a:solidFill>
                  <a:srgbClr val="474849"/>
                </a:solidFill>
                <a:latin typeface="+mn-lt"/>
              </a:rPr>
              <a:t>The Duke of Edinburgh’s Award Scheme Launch Evening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32E7-089C-AB45-90B5-1A0F499D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84" t="-1" r="36696" b="50430"/>
          <a:stretch/>
        </p:blipFill>
        <p:spPr>
          <a:xfrm>
            <a:off x="7180819" y="-3786625"/>
            <a:ext cx="1938478" cy="4721917"/>
          </a:xfrm>
          <a:prstGeom prst="rect">
            <a:avLst/>
          </a:prstGeom>
        </p:spPr>
      </p:pic>
      <p:pic>
        <p:nvPicPr>
          <p:cNvPr id="1026" name="Picture 2" descr="Activities Industry Mutual (AIM) | Running Industry Alliance">
            <a:extLst>
              <a:ext uri="{FF2B5EF4-FFF2-40B4-BE49-F238E27FC236}">
                <a16:creationId xmlns:a16="http://schemas.microsoft.com/office/drawing/2014/main" id="{BE65169F-6FA5-29E9-934D-99FED6F0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6" y="6110483"/>
            <a:ext cx="580842" cy="5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fE logo mid grey RETAILER | Welcome ...">
            <a:extLst>
              <a:ext uri="{FF2B5EF4-FFF2-40B4-BE49-F238E27FC236}">
                <a16:creationId xmlns:a16="http://schemas.microsoft.com/office/drawing/2014/main" id="{B0799203-A6A3-4E59-2569-3C87D417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19" y="6096628"/>
            <a:ext cx="356804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LA-logo-976x1024 - Activities ...">
            <a:extLst>
              <a:ext uri="{FF2B5EF4-FFF2-40B4-BE49-F238E27FC236}">
                <a16:creationId xmlns:a16="http://schemas.microsoft.com/office/drawing/2014/main" id="{3A62121A-9001-8EB0-7210-5CA75DAA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14" y="6098030"/>
            <a:ext cx="550392" cy="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sociation of Mountaineering Instructors">
            <a:extLst>
              <a:ext uri="{FF2B5EF4-FFF2-40B4-BE49-F238E27FC236}">
                <a16:creationId xmlns:a16="http://schemas.microsoft.com/office/drawing/2014/main" id="{961005AE-8EB8-9B15-C5EF-F6B1BB37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67" y="6110483"/>
            <a:ext cx="562116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women hiking&#10;&#10;AI-generated content may be incorrect.">
            <a:extLst>
              <a:ext uri="{FF2B5EF4-FFF2-40B4-BE49-F238E27FC236}">
                <a16:creationId xmlns:a16="http://schemas.microsoft.com/office/drawing/2014/main" id="{041BB7DD-70AD-D034-A81D-64915B3A6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/>
        </p:blipFill>
        <p:spPr>
          <a:xfrm>
            <a:off x="997016" y="935292"/>
            <a:ext cx="7149968" cy="4229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dirt path&#10;&#10;AI-generated content may be incorrect.">
            <a:extLst>
              <a:ext uri="{FF2B5EF4-FFF2-40B4-BE49-F238E27FC236}">
                <a16:creationId xmlns:a16="http://schemas.microsoft.com/office/drawing/2014/main" id="{289FD22C-5EDA-4E2E-1E1C-B6940022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3" b="3124"/>
          <a:stretch/>
        </p:blipFill>
        <p:spPr>
          <a:xfrm>
            <a:off x="0" y="2285997"/>
            <a:ext cx="3986275" cy="2286002"/>
          </a:xfrm>
          <a:prstGeom prst="rect">
            <a:avLst/>
          </a:prstGeom>
        </p:spPr>
      </p:pic>
      <p:pic>
        <p:nvPicPr>
          <p:cNvPr id="5" name="Picture 4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093953A5-EE65-9BF0-F8E3-CD6D65D7C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7" r="3" b="16485"/>
          <a:stretch/>
        </p:blipFill>
        <p:spPr>
          <a:xfrm>
            <a:off x="-1" y="4572001"/>
            <a:ext cx="3986275" cy="2285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6E789-BDC1-2A54-FBB7-5D06564A1383}"/>
              </a:ext>
            </a:extLst>
          </p:cNvPr>
          <p:cNvSpPr txBox="1">
            <a:spLocks/>
          </p:cNvSpPr>
          <p:nvPr/>
        </p:nvSpPr>
        <p:spPr>
          <a:xfrm>
            <a:off x="4873084" y="1837160"/>
            <a:ext cx="3479180" cy="897673"/>
          </a:xfrm>
          <a:prstGeom prst="rect">
            <a:avLst/>
          </a:prstGeom>
          <a:solidFill>
            <a:schemeClr val="bg1"/>
          </a:solidFill>
          <a:ln w="28575">
            <a:solidFill>
              <a:srgbClr val="474849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sz="3200" b="1" dirty="0">
                <a:solidFill>
                  <a:srgbClr val="474849"/>
                </a:solidFill>
                <a:latin typeface="+mn-lt"/>
              </a:rPr>
              <a:t>Who we </a:t>
            </a:r>
            <a:r>
              <a:rPr lang="en-GB" sz="3200" dirty="0">
                <a:solidFill>
                  <a:srgbClr val="474849"/>
                </a:solidFill>
                <a:latin typeface="+mn-lt"/>
              </a:rPr>
              <a:t>a</a:t>
            </a:r>
            <a:r>
              <a:rPr lang="en-GB" sz="3200" b="1" dirty="0">
                <a:solidFill>
                  <a:srgbClr val="474849"/>
                </a:solidFill>
                <a:latin typeface="+mn-lt"/>
              </a:rPr>
              <a:t>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4653B-2004-3DFA-3D94-2E827826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84" t="40146" r="36696" b="50430"/>
          <a:stretch/>
        </p:blipFill>
        <p:spPr>
          <a:xfrm>
            <a:off x="4873084" y="3327244"/>
            <a:ext cx="3437485" cy="1591835"/>
          </a:xfrm>
          <a:prstGeom prst="rect">
            <a:avLst/>
          </a:prstGeom>
        </p:spPr>
      </p:pic>
      <p:pic>
        <p:nvPicPr>
          <p:cNvPr id="2" name="Picture 1" descr="A group of people setting up a tent&#10;&#10;AI-generated content may be incorrect.">
            <a:extLst>
              <a:ext uri="{FF2B5EF4-FFF2-40B4-BE49-F238E27FC236}">
                <a16:creationId xmlns:a16="http://schemas.microsoft.com/office/drawing/2014/main" id="{92DD4F49-48DB-DFBC-51AC-4B06C9D71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/>
          <a:stretch/>
        </p:blipFill>
        <p:spPr>
          <a:xfrm>
            <a:off x="-1" y="0"/>
            <a:ext cx="3986275" cy="23297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9A11-5FA4-3DE8-D830-1FF3C93B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84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DAE034-960F-EC29-05FF-4DCF56F3FF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658488" cy="6857999"/>
          </a:xfrm>
          <a:prstGeom prst="rect">
            <a:avLst/>
          </a:prstGeom>
          <a:solidFill>
            <a:srgbClr val="474849"/>
          </a:solidFill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461919F-4D1F-55E6-5003-1D98032A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9"/>
            <a:ext cx="1638861" cy="749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F1376A-1A45-22D4-B6BD-39FF6BCF8571}"/>
              </a:ext>
            </a:extLst>
          </p:cNvPr>
          <p:cNvSpPr txBox="1">
            <a:spLocks/>
          </p:cNvSpPr>
          <p:nvPr/>
        </p:nvSpPr>
        <p:spPr>
          <a:xfrm>
            <a:off x="593348" y="1355658"/>
            <a:ext cx="4471792" cy="4606731"/>
          </a:xfrm>
          <a:prstGeom prst="rect">
            <a:avLst/>
          </a:prstGeom>
          <a:noFill/>
          <a:ln w="25400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DofE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4000" dirty="0">
                <a:latin typeface="+mj-lt"/>
              </a:rPr>
              <a:t>THE SPIRIT OF ADVENTURE!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16" name="Picture 15" descr="A group of tents in a field&#10;&#10;AI-generated content may be incorrect.">
            <a:extLst>
              <a:ext uri="{FF2B5EF4-FFF2-40B4-BE49-F238E27FC236}">
                <a16:creationId xmlns:a16="http://schemas.microsoft.com/office/drawing/2014/main" id="{5F7F4E09-9063-008C-1117-280840577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23416" r="7524" b="13640"/>
          <a:stretch/>
        </p:blipFill>
        <p:spPr>
          <a:xfrm>
            <a:off x="5658486" y="2926041"/>
            <a:ext cx="3512628" cy="1945102"/>
          </a:xfrm>
          <a:prstGeom prst="rect">
            <a:avLst/>
          </a:prstGeom>
        </p:spPr>
      </p:pic>
      <p:pic>
        <p:nvPicPr>
          <p:cNvPr id="4" name="Picture 3" descr="A group of people carrying backpacks&#10;&#10;AI-generated content may be incorrect.">
            <a:extLst>
              <a:ext uri="{FF2B5EF4-FFF2-40B4-BE49-F238E27FC236}">
                <a16:creationId xmlns:a16="http://schemas.microsoft.com/office/drawing/2014/main" id="{2DEBF8F4-2431-B0C2-FC9F-4C636D18D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1"/>
          <a:stretch/>
        </p:blipFill>
        <p:spPr>
          <a:xfrm>
            <a:off x="5658487" y="-1"/>
            <a:ext cx="3492859" cy="2946311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23F3228-3341-FBB3-D773-494B45E7D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30023" r="-672" b="8415"/>
          <a:stretch/>
        </p:blipFill>
        <p:spPr>
          <a:xfrm>
            <a:off x="5658485" y="4707703"/>
            <a:ext cx="3512629" cy="21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5879D686-F361-F5D9-5884-498DF1F33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-1" r="35278" b="2"/>
          <a:stretch/>
        </p:blipFill>
        <p:spPr>
          <a:xfrm>
            <a:off x="0" y="0"/>
            <a:ext cx="2843408" cy="4572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8A3D2D6-7051-8A26-5DE7-7CFBB787B35E}"/>
              </a:ext>
            </a:extLst>
          </p:cNvPr>
          <p:cNvSpPr txBox="1">
            <a:spLocks/>
          </p:cNvSpPr>
          <p:nvPr/>
        </p:nvSpPr>
        <p:spPr>
          <a:xfrm>
            <a:off x="1866859" y="5094960"/>
            <a:ext cx="5410281" cy="1077239"/>
          </a:xfrm>
          <a:prstGeom prst="rect">
            <a:avLst/>
          </a:prstGeom>
          <a:solidFill>
            <a:srgbClr val="474849"/>
          </a:solidFill>
          <a:ln w="25400"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Head Outside!</a:t>
            </a:r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003952E-39F8-0537-18FA-CAE7895B8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38861" cy="749299"/>
          </a:xfrm>
          <a:prstGeom prst="rect">
            <a:avLst/>
          </a:prstGeom>
        </p:spPr>
      </p:pic>
      <p:pic>
        <p:nvPicPr>
          <p:cNvPr id="3" name="Picture 2" descr="A group of young men standing in a field&#10;&#10;AI-generated content may be incorrect.">
            <a:extLst>
              <a:ext uri="{FF2B5EF4-FFF2-40B4-BE49-F238E27FC236}">
                <a16:creationId xmlns:a16="http://schemas.microsoft.com/office/drawing/2014/main" id="{507F8A08-F203-6888-503D-7BD88218F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r="13282"/>
          <a:stretch/>
        </p:blipFill>
        <p:spPr>
          <a:xfrm>
            <a:off x="2843408" y="-3"/>
            <a:ext cx="3838214" cy="4572001"/>
          </a:xfrm>
          <a:prstGeom prst="rect">
            <a:avLst/>
          </a:prstGeom>
        </p:spPr>
      </p:pic>
      <p:pic>
        <p:nvPicPr>
          <p:cNvPr id="5" name="Picture 4" descr="A group of tents in a field&#10;&#10;AI-generated content may be incorrect.">
            <a:extLst>
              <a:ext uri="{FF2B5EF4-FFF2-40B4-BE49-F238E27FC236}">
                <a16:creationId xmlns:a16="http://schemas.microsoft.com/office/drawing/2014/main" id="{341F0E9C-3C05-33FC-23E8-ABEAE4E3D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3" r="27032"/>
          <a:stretch/>
        </p:blipFill>
        <p:spPr>
          <a:xfrm>
            <a:off x="6681622" y="-6"/>
            <a:ext cx="2462378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463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6A61EE-BD92-E1E9-A9B5-353A84F52709}"/>
              </a:ext>
            </a:extLst>
          </p:cNvPr>
          <p:cNvSpPr/>
          <p:nvPr/>
        </p:nvSpPr>
        <p:spPr>
          <a:xfrm>
            <a:off x="4089883" y="-2"/>
            <a:ext cx="5054117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3C2B6-97F3-4333-3B11-A82DC497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71014"/>
            <a:ext cx="2887218" cy="1440305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b="1" cap="none" dirty="0"/>
              <a:t>DofE helps you to stand out!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3223-AD63-5CF0-265E-34456BEBCB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3504" y="2638044"/>
            <a:ext cx="2887218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683,000 people applied to attend university in the UK		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73,719 students attained Bronze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20,081 students attained Silver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2,789 students attained Gold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C2B88DC3-4017-2576-6D07-89D661C8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6798" r="19336" b="2320"/>
          <a:stretch/>
        </p:blipFill>
        <p:spPr bwMode="auto">
          <a:xfrm>
            <a:off x="4578397" y="1153633"/>
            <a:ext cx="4077087" cy="42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BDCBF0-794C-3EE3-98DA-F1540B98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5A53A-DB00-88F4-2D9C-18506AA9DAEC}"/>
              </a:ext>
            </a:extLst>
          </p:cNvPr>
          <p:cNvSpPr txBox="1"/>
          <p:nvPr/>
        </p:nvSpPr>
        <p:spPr>
          <a:xfrm>
            <a:off x="7528142" y="4872625"/>
            <a:ext cx="13152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University applicants without DofE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A65F0-E203-C809-A761-6A716DE70717}"/>
              </a:ext>
            </a:extLst>
          </p:cNvPr>
          <p:cNvSpPr txBox="1"/>
          <p:nvPr/>
        </p:nvSpPr>
        <p:spPr>
          <a:xfrm>
            <a:off x="4988358" y="1249789"/>
            <a:ext cx="1315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Bronze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27010-D2A9-4D48-5EEA-8C3DF51FAD1F}"/>
              </a:ext>
            </a:extLst>
          </p:cNvPr>
          <p:cNvSpPr txBox="1"/>
          <p:nvPr/>
        </p:nvSpPr>
        <p:spPr>
          <a:xfrm>
            <a:off x="4565604" y="1707170"/>
            <a:ext cx="845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Silver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0FBAE-51F0-B99E-A0AE-00A24BE1B72F}"/>
              </a:ext>
            </a:extLst>
          </p:cNvPr>
          <p:cNvSpPr txBox="1"/>
          <p:nvPr/>
        </p:nvSpPr>
        <p:spPr>
          <a:xfrm>
            <a:off x="4390506" y="2045220"/>
            <a:ext cx="795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509330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B6B88-8B93-1634-A152-038637AD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00" r="3" b="25298"/>
          <a:stretch/>
        </p:blipFill>
        <p:spPr>
          <a:xfrm>
            <a:off x="4809368" y="1108554"/>
            <a:ext cx="3447848" cy="2021675"/>
          </a:xfrm>
          <a:prstGeom prst="rect">
            <a:avLst/>
          </a:prstGeom>
        </p:spPr>
      </p:pic>
      <p:pic>
        <p:nvPicPr>
          <p:cNvPr id="2052" name="Picture 4" descr="British Gas - Global Fleet Champions">
            <a:extLst>
              <a:ext uri="{FF2B5EF4-FFF2-40B4-BE49-F238E27FC236}">
                <a16:creationId xmlns:a16="http://schemas.microsoft.com/office/drawing/2014/main" id="{450C4E49-0D6A-DD23-199E-F6D03B09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00" y="2875944"/>
            <a:ext cx="1718846" cy="8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880CC78-C11D-4E58-D758-20843154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0747-E9D3-B0DD-A791-3DB27DC66F3F}"/>
              </a:ext>
            </a:extLst>
          </p:cNvPr>
          <p:cNvSpPr txBox="1"/>
          <p:nvPr/>
        </p:nvSpPr>
        <p:spPr>
          <a:xfrm>
            <a:off x="410998" y="4160775"/>
            <a:ext cx="3695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01C70"/>
                </a:solidFill>
                <a:latin typeface="DIN Condensed" pitchFamily="2" charset="0"/>
              </a:rPr>
              <a:t>“M</a:t>
            </a:r>
            <a:r>
              <a:rPr lang="en-GB" sz="2800" b="0" i="0" u="none" strike="noStrike" dirty="0">
                <a:solidFill>
                  <a:srgbClr val="601C70"/>
                </a:solidFill>
                <a:effectLst/>
                <a:latin typeface="DIN Condensed" pitchFamily="2" charset="0"/>
              </a:rPr>
              <a:t>ore than 25 per cent of employers in the UK prioritise the Duke of Edinburgh’s Award.”</a:t>
            </a:r>
            <a:endParaRPr lang="en-US" sz="2800" dirty="0">
              <a:solidFill>
                <a:srgbClr val="601C70"/>
              </a:solidFill>
              <a:latin typeface="DIN Condensed" pitchFamily="2" charset="0"/>
            </a:endParaRPr>
          </a:p>
        </p:txBody>
      </p:sp>
      <p:pic>
        <p:nvPicPr>
          <p:cNvPr id="1026" name="Picture 2" descr="chartered-institute-of-personnel-and-development-cipd-vector-logo - The  Leadership Training Workshop">
            <a:extLst>
              <a:ext uri="{FF2B5EF4-FFF2-40B4-BE49-F238E27FC236}">
                <a16:creationId xmlns:a16="http://schemas.microsoft.com/office/drawing/2014/main" id="{A45B5806-017E-86D6-FA7A-397C462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92" y="5883082"/>
            <a:ext cx="1087683" cy="6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9DBB7152-0114-C358-0426-7C936E2F2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 b="1364"/>
          <a:stretch/>
        </p:blipFill>
        <p:spPr>
          <a:xfrm>
            <a:off x="207640" y="988627"/>
            <a:ext cx="4126993" cy="2932820"/>
          </a:xfrm>
          <a:prstGeom prst="rect">
            <a:avLst/>
          </a:prstGeom>
        </p:spPr>
      </p:pic>
      <p:pic>
        <p:nvPicPr>
          <p:cNvPr id="4" name="Picture 3" descr="A group of people in a canoe on a lake&#10;&#10;AI-generated content may be incorrect.">
            <a:extLst>
              <a:ext uri="{FF2B5EF4-FFF2-40B4-BE49-F238E27FC236}">
                <a16:creationId xmlns:a16="http://schemas.microsoft.com/office/drawing/2014/main" id="{2C3E70F9-1665-72A0-04C6-269A7EB37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10843" b="-502"/>
          <a:stretch/>
        </p:blipFill>
        <p:spPr>
          <a:xfrm>
            <a:off x="4571999" y="3790126"/>
            <a:ext cx="4352027" cy="27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0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7F81D2-ED0F-E114-9D43-0FDC4D4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53" y="1015074"/>
            <a:ext cx="2283715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700" b="1" cap="none" dirty="0"/>
              <a:t>Why do DofE?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3AE425-9E51-B2BB-09B5-0AA9732808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0624" y="2457092"/>
            <a:ext cx="3018772" cy="44216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It’s fun!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You get to explore wild places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Universities and employers want more than grades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DofE helps you to: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Solve problems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Work effectively in a team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Manage time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FEBD8F0-7DB5-92A3-443A-C94F27BE6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6" name="Picture Placeholder 5" descr="A group of people outside by a tent&#10;&#10;AI-generated content may be incorrect.">
            <a:extLst>
              <a:ext uri="{FF2B5EF4-FFF2-40B4-BE49-F238E27FC236}">
                <a16:creationId xmlns:a16="http://schemas.microsoft.com/office/drawing/2014/main" id="{AF494AC9-A0FC-BF13-F756-75336EEE1A66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8685"/>
          <a:stretch/>
        </p:blipFill>
        <p:spPr>
          <a:xfrm flipH="1">
            <a:off x="3668134" y="2457092"/>
            <a:ext cx="5475866" cy="4400908"/>
          </a:xfrm>
          <a:ln>
            <a:noFill/>
          </a:ln>
        </p:spPr>
      </p:pic>
      <p:pic>
        <p:nvPicPr>
          <p:cNvPr id="12" name="Picture 11" descr="A group of people hiking&#10;&#10;AI-generated content may be incorrect.">
            <a:extLst>
              <a:ext uri="{FF2B5EF4-FFF2-40B4-BE49-F238E27FC236}">
                <a16:creationId xmlns:a16="http://schemas.microsoft.com/office/drawing/2014/main" id="{485E0D72-4A1D-5612-91D8-6CD968C6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4" b="10498"/>
          <a:stretch/>
        </p:blipFill>
        <p:spPr>
          <a:xfrm>
            <a:off x="3668134" y="0"/>
            <a:ext cx="5475866" cy="24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54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OR Grey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464849"/>
      </a:accent1>
      <a:accent2>
        <a:srgbClr val="95B2BD"/>
      </a:accent2>
      <a:accent3>
        <a:srgbClr val="13152A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Revolution">
  <a:themeElements>
    <a:clrScheme name="Revolu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Revolu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Revolu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29F19EACFD04C9A42F58F1C264568" ma:contentTypeVersion="13" ma:contentTypeDescription="Create a new document." ma:contentTypeScope="" ma:versionID="6b13942a5dade86e7d60291528f69a74">
  <xsd:schema xmlns:xsd="http://www.w3.org/2001/XMLSchema" xmlns:xs="http://www.w3.org/2001/XMLSchema" xmlns:p="http://schemas.microsoft.com/office/2006/metadata/properties" xmlns:ns2="9dcf06be-0f5d-4d46-a024-3911bd5afc66" xmlns:ns3="e37f1291-8187-4b73-a402-ad6a54e27bb2" targetNamespace="http://schemas.microsoft.com/office/2006/metadata/properties" ma:root="true" ma:fieldsID="cf8610d75ac0c15be8d1dca638d74393" ns2:_="" ns3:_="">
    <xsd:import namespace="9dcf06be-0f5d-4d46-a024-3911bd5afc66"/>
    <xsd:import namespace="e37f1291-8187-4b73-a402-ad6a54e27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f06be-0f5d-4d46-a024-3911bd5af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42e3b4-929b-4853-8fb6-6ec7a71bdf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1291-8187-4b73-a402-ad6a54e27b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b23f5fe-cff3-4af5-ba2c-404cda06e1ec}" ma:internalName="TaxCatchAll" ma:showField="CatchAllData" ma:web="e37f1291-8187-4b73-a402-ad6a54e27b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f06be-0f5d-4d46-a024-3911bd5afc66">
      <Terms xmlns="http://schemas.microsoft.com/office/infopath/2007/PartnerControls"/>
    </lcf76f155ced4ddcb4097134ff3c332f>
    <TaxCatchAll xmlns="e37f1291-8187-4b73-a402-ad6a54e27bb2" xsi:nil="true"/>
  </documentManagement>
</p:properties>
</file>

<file path=customXml/itemProps1.xml><?xml version="1.0" encoding="utf-8"?>
<ds:datastoreItem xmlns:ds="http://schemas.openxmlformats.org/officeDocument/2006/customXml" ds:itemID="{41D1306A-2F58-469F-A9F6-67F8FEC271FE}"/>
</file>

<file path=customXml/itemProps2.xml><?xml version="1.0" encoding="utf-8"?>
<ds:datastoreItem xmlns:ds="http://schemas.openxmlformats.org/officeDocument/2006/customXml" ds:itemID="{41C09105-E3A7-456B-A02A-0DA05623FC93}"/>
</file>

<file path=customXml/itemProps3.xml><?xml version="1.0" encoding="utf-8"?>
<ds:datastoreItem xmlns:ds="http://schemas.openxmlformats.org/officeDocument/2006/customXml" ds:itemID="{950893AE-75F0-405C-A76C-18C778AFB538}"/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6516</TotalTime>
  <Words>115</Words>
  <Application>Microsoft Macintosh PowerPoint</Application>
  <PresentationFormat>On-screen Show (4:3)</PresentationFormat>
  <Paragraphs>25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DIN Condensed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DofE helps you to stand out!</vt:lpstr>
      <vt:lpstr>PowerPoint Presentation</vt:lpstr>
      <vt:lpstr>Why do DofE?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Davey</cp:lastModifiedBy>
  <cp:revision>230</cp:revision>
  <cp:lastPrinted>2024-02-11T16:14:47Z</cp:lastPrinted>
  <dcterms:modified xsi:type="dcterms:W3CDTF">2025-10-21T09:19:05Z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0x01010090829F19EACFD04C9A42F58F1C264568</vt:lpwstr>
  </property>
</Properties>
</file>