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75" r:id="rId1"/>
  </p:sldMasterIdLst>
  <p:notesMasterIdLst>
    <p:notesMasterId r:id="rId9"/>
  </p:notesMasterIdLst>
  <p:sldIdLst>
    <p:sldId id="256" r:id="rId2"/>
    <p:sldId id="258" r:id="rId3"/>
    <p:sldId id="372" r:id="rId4"/>
    <p:sldId id="385" r:id="rId5"/>
    <p:sldId id="380" r:id="rId6"/>
    <p:sldId id="384" r:id="rId7"/>
    <p:sldId id="38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1C70"/>
    <a:srgbClr val="4A5355"/>
    <a:srgbClr val="474849"/>
    <a:srgbClr val="95B3BE"/>
    <a:srgbClr val="FFDE39"/>
    <a:srgbClr val="FF9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0D8"/>
          </a:solidFill>
        </a:fill>
      </a:tcStyle>
    </a:wholeTbl>
    <a:band2H>
      <a:tcTxStyle/>
      <a:tcStyle>
        <a:tcBdr/>
        <a:fill>
          <a:solidFill>
            <a:srgbClr val="E6E9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9CA"/>
          </a:solidFill>
        </a:fill>
      </a:tcStyle>
    </a:wholeTbl>
    <a:band2H>
      <a:tcTxStyle/>
      <a:tcStyle>
        <a:tcBdr/>
        <a:fill>
          <a:solidFill>
            <a:srgbClr val="E8ED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CAD5"/>
          </a:solidFill>
        </a:fill>
      </a:tcStyle>
    </a:wholeTbl>
    <a:band2H>
      <a:tcTxStyle/>
      <a:tcStyle>
        <a:tcBdr/>
        <a:fill>
          <a:solidFill>
            <a:srgbClr val="EAE6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1"/>
    <p:restoredTop sz="94554"/>
  </p:normalViewPr>
  <p:slideViewPr>
    <p:cSldViewPr snapToGrid="0" snapToObjects="1">
      <p:cViewPr varScale="1">
        <p:scale>
          <a:sx n="102" d="100"/>
          <a:sy n="102" d="100"/>
        </p:scale>
        <p:origin x="110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2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9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10/31/25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23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25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49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4710953" y="533400"/>
            <a:ext cx="3657602" cy="125253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36" name="Picture Placeholder 2"/>
          <p:cNvSpPr>
            <a:spLocks noGrp="1"/>
          </p:cNvSpPr>
          <p:nvPr>
            <p:ph type="pic" sz="half" idx="13"/>
          </p:nvPr>
        </p:nvSpPr>
        <p:spPr>
          <a:xfrm flipH="1">
            <a:off x="596153" y="1600199"/>
            <a:ext cx="3657602" cy="3657602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10412" y="1828800"/>
            <a:ext cx="3657602" cy="381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None/>
              <a:defRPr sz="1800"/>
            </a:lvl1pPr>
            <a:lvl2pPr marL="0" indent="0">
              <a:spcBef>
                <a:spcPts val="600"/>
              </a:spcBef>
              <a:buSzTx/>
              <a:buNone/>
              <a:defRPr sz="1800"/>
            </a:lvl2pPr>
            <a:lvl3pPr marL="0" indent="0">
              <a:spcBef>
                <a:spcPts val="600"/>
              </a:spcBef>
              <a:buSzTx/>
              <a:buNone/>
              <a:defRPr sz="1800"/>
            </a:lvl3pPr>
            <a:lvl4pPr marL="0" indent="0">
              <a:spcBef>
                <a:spcPts val="600"/>
              </a:spcBef>
              <a:buSzTx/>
              <a:buNone/>
              <a:defRPr sz="1800"/>
            </a:lvl4pPr>
            <a:lvl5pPr marL="0" indent="0">
              <a:spcBef>
                <a:spcPts val="600"/>
              </a:spcBef>
              <a:buSz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3360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65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10/31/25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775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35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45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27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75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60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77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pPr/>
              <a:t>10/31/25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63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66C04B-B5C6-EECC-C392-8C10643C05EC}"/>
              </a:ext>
            </a:extLst>
          </p:cNvPr>
          <p:cNvSpPr txBox="1">
            <a:spLocks/>
          </p:cNvSpPr>
          <p:nvPr/>
        </p:nvSpPr>
        <p:spPr>
          <a:xfrm>
            <a:off x="1338146" y="5417114"/>
            <a:ext cx="6199477" cy="945828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182880" tIns="182880" rIns="182880" bIns="182880" rtlCol="0" anchor="ctr">
            <a:normAutofit fontScale="77500" lnSpcReduction="20000"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 defTabSz="704087"/>
            <a:r>
              <a:rPr lang="en-GB" b="1" dirty="0">
                <a:solidFill>
                  <a:srgbClr val="474849"/>
                </a:solidFill>
                <a:latin typeface="+mn-lt"/>
              </a:rPr>
              <a:t>The Duke of Edinburgh’s Award Scheme Launch Evening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832E7-089C-AB45-90B5-1A0F499D0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384" t="-1" r="36696" b="50430"/>
          <a:stretch/>
        </p:blipFill>
        <p:spPr>
          <a:xfrm>
            <a:off x="7180819" y="-3786625"/>
            <a:ext cx="1938478" cy="4721917"/>
          </a:xfrm>
          <a:prstGeom prst="rect">
            <a:avLst/>
          </a:prstGeom>
        </p:spPr>
      </p:pic>
      <p:pic>
        <p:nvPicPr>
          <p:cNvPr id="1026" name="Picture 2" descr="Activities Industry Mutual (AIM) | Running Industry Alliance">
            <a:extLst>
              <a:ext uri="{FF2B5EF4-FFF2-40B4-BE49-F238E27FC236}">
                <a16:creationId xmlns:a16="http://schemas.microsoft.com/office/drawing/2014/main" id="{BE65169F-6FA5-29E9-934D-99FED6F0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6" y="6110483"/>
            <a:ext cx="580842" cy="5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fE logo mid grey RETAILER | Welcome ...">
            <a:extLst>
              <a:ext uri="{FF2B5EF4-FFF2-40B4-BE49-F238E27FC236}">
                <a16:creationId xmlns:a16="http://schemas.microsoft.com/office/drawing/2014/main" id="{B0799203-A6A3-4E59-2569-3C87D417A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819" y="6096628"/>
            <a:ext cx="356804" cy="5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ALA-logo-976x1024 - Activities ...">
            <a:extLst>
              <a:ext uri="{FF2B5EF4-FFF2-40B4-BE49-F238E27FC236}">
                <a16:creationId xmlns:a16="http://schemas.microsoft.com/office/drawing/2014/main" id="{3A62121A-9001-8EB0-7210-5CA75DAA3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614" y="6098030"/>
            <a:ext cx="550392" cy="5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sociation of Mountaineering Instructors">
            <a:extLst>
              <a:ext uri="{FF2B5EF4-FFF2-40B4-BE49-F238E27FC236}">
                <a16:creationId xmlns:a16="http://schemas.microsoft.com/office/drawing/2014/main" id="{961005AE-8EB8-9B15-C5EF-F6B1BB372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767" y="6110483"/>
            <a:ext cx="562116" cy="5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people hiking on a mountain&#10;&#10;AI-generated content may be incorrect.">
            <a:extLst>
              <a:ext uri="{FF2B5EF4-FFF2-40B4-BE49-F238E27FC236}">
                <a16:creationId xmlns:a16="http://schemas.microsoft.com/office/drawing/2014/main" id="{8FAFFDC6-72AA-B4BE-D144-F6E29405A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2"/>
          <a:stretch/>
        </p:blipFill>
        <p:spPr>
          <a:xfrm>
            <a:off x="685800" y="1061521"/>
            <a:ext cx="7772400" cy="42293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n a dirt path&#10;&#10;AI-generated content may be incorrect.">
            <a:extLst>
              <a:ext uri="{FF2B5EF4-FFF2-40B4-BE49-F238E27FC236}">
                <a16:creationId xmlns:a16="http://schemas.microsoft.com/office/drawing/2014/main" id="{289FD22C-5EDA-4E2E-1E1C-B6940022D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6" r="3" b="3124"/>
          <a:stretch/>
        </p:blipFill>
        <p:spPr>
          <a:xfrm>
            <a:off x="0" y="2285997"/>
            <a:ext cx="3986275" cy="2286002"/>
          </a:xfrm>
          <a:prstGeom prst="rect">
            <a:avLst/>
          </a:prstGeom>
        </p:spPr>
      </p:pic>
      <p:pic>
        <p:nvPicPr>
          <p:cNvPr id="5" name="Picture 4" descr="A group of people taking a selfie&#10;&#10;AI-generated content may be incorrect.">
            <a:extLst>
              <a:ext uri="{FF2B5EF4-FFF2-40B4-BE49-F238E27FC236}">
                <a16:creationId xmlns:a16="http://schemas.microsoft.com/office/drawing/2014/main" id="{093953A5-EE65-9BF0-F8E3-CD6D65D7C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7" r="3" b="16485"/>
          <a:stretch/>
        </p:blipFill>
        <p:spPr>
          <a:xfrm>
            <a:off x="-1" y="4572001"/>
            <a:ext cx="3986275" cy="22859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976E789-BDC1-2A54-FBB7-5D06564A1383}"/>
              </a:ext>
            </a:extLst>
          </p:cNvPr>
          <p:cNvSpPr txBox="1">
            <a:spLocks/>
          </p:cNvSpPr>
          <p:nvPr/>
        </p:nvSpPr>
        <p:spPr>
          <a:xfrm>
            <a:off x="4873084" y="1837160"/>
            <a:ext cx="3479180" cy="897673"/>
          </a:xfrm>
          <a:prstGeom prst="rect">
            <a:avLst/>
          </a:prstGeom>
          <a:solidFill>
            <a:schemeClr val="bg1"/>
          </a:solidFill>
          <a:ln w="28575">
            <a:solidFill>
              <a:srgbClr val="474849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182880" tIns="182880" rIns="182880" bIns="182880" rtlCol="0" anchor="ctr">
            <a:no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 defTabSz="704087"/>
            <a:r>
              <a:rPr lang="en-GB" sz="3200" b="1" dirty="0">
                <a:solidFill>
                  <a:srgbClr val="474849"/>
                </a:solidFill>
                <a:latin typeface="+mn-lt"/>
              </a:rPr>
              <a:t>Who we </a:t>
            </a:r>
            <a:r>
              <a:rPr lang="en-GB" sz="3200" dirty="0">
                <a:solidFill>
                  <a:srgbClr val="474849"/>
                </a:solidFill>
                <a:latin typeface="+mn-lt"/>
              </a:rPr>
              <a:t>a</a:t>
            </a:r>
            <a:r>
              <a:rPr lang="en-GB" sz="3200" b="1" dirty="0">
                <a:solidFill>
                  <a:srgbClr val="474849"/>
                </a:solidFill>
                <a:latin typeface="+mn-lt"/>
              </a:rPr>
              <a:t>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4653B-2004-3DFA-3D94-2E82782633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384" t="40146" r="36696" b="50430"/>
          <a:stretch/>
        </p:blipFill>
        <p:spPr>
          <a:xfrm>
            <a:off x="4873084" y="3327244"/>
            <a:ext cx="3437485" cy="1591835"/>
          </a:xfrm>
          <a:prstGeom prst="rect">
            <a:avLst/>
          </a:prstGeom>
        </p:spPr>
      </p:pic>
      <p:pic>
        <p:nvPicPr>
          <p:cNvPr id="4" name="Picture 3" descr="A group of people setting up a tent&#10;&#10;AI-generated content may be incorrect.">
            <a:extLst>
              <a:ext uri="{FF2B5EF4-FFF2-40B4-BE49-F238E27FC236}">
                <a16:creationId xmlns:a16="http://schemas.microsoft.com/office/drawing/2014/main" id="{B51BFF25-7941-F0EC-D58C-EF09E2898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2"/>
          <a:stretch/>
        </p:blipFill>
        <p:spPr>
          <a:xfrm>
            <a:off x="-1" y="0"/>
            <a:ext cx="3986275" cy="23297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E9A11-5FA4-3DE8-D830-1FF3C93BA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848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DAE034-960F-EC29-05FF-4DCF56F3FF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658488" cy="6857999"/>
          </a:xfrm>
          <a:prstGeom prst="rect">
            <a:avLst/>
          </a:prstGeom>
          <a:solidFill>
            <a:srgbClr val="474849"/>
          </a:solidFill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ctr"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DF1376A-1A45-22D4-B6BD-39FF6BCF8571}"/>
              </a:ext>
            </a:extLst>
          </p:cNvPr>
          <p:cNvSpPr txBox="1">
            <a:spLocks/>
          </p:cNvSpPr>
          <p:nvPr/>
        </p:nvSpPr>
        <p:spPr>
          <a:xfrm>
            <a:off x="259772" y="1017455"/>
            <a:ext cx="4471792" cy="4606731"/>
          </a:xfrm>
          <a:prstGeom prst="rect">
            <a:avLst/>
          </a:prstGeom>
          <a:noFill/>
          <a:ln w="25400"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274320" tIns="182880" rIns="274320" bIns="182880" rtlCol="0" anchor="ctr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/>
            <a:r>
              <a:rPr lang="en-US" sz="2400" dirty="0">
                <a:latin typeface="+mj-lt"/>
              </a:rPr>
              <a:t>DofE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4000" dirty="0">
                <a:latin typeface="+mj-lt"/>
              </a:rPr>
              <a:t>THE SPIRIT OF ADVENTURE!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Mountains and Moorland</a:t>
            </a:r>
          </a:p>
        </p:txBody>
      </p:sp>
      <p:pic>
        <p:nvPicPr>
          <p:cNvPr id="4" name="Picture 3" descr="A group of people hiking in a snowy field&#10;&#10;AI-generated content may be incorrect.">
            <a:extLst>
              <a:ext uri="{FF2B5EF4-FFF2-40B4-BE49-F238E27FC236}">
                <a16:creationId xmlns:a16="http://schemas.microsoft.com/office/drawing/2014/main" id="{1769D62F-8D7E-1E5B-2BD0-873F8906E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r="9985"/>
          <a:stretch/>
        </p:blipFill>
        <p:spPr>
          <a:xfrm>
            <a:off x="4985359" y="-1"/>
            <a:ext cx="4158640" cy="6858000"/>
          </a:xfrm>
          <a:prstGeom prst="rect">
            <a:avLst/>
          </a:prstGeom>
        </p:spPr>
      </p:pic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0CFEA08-EB28-4ECC-B477-D80F72C58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8701"/>
            <a:ext cx="1638861" cy="74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6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4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8A3D2D6-7051-8A26-5DE7-7CFBB787B35E}"/>
              </a:ext>
            </a:extLst>
          </p:cNvPr>
          <p:cNvSpPr txBox="1">
            <a:spLocks/>
          </p:cNvSpPr>
          <p:nvPr/>
        </p:nvSpPr>
        <p:spPr>
          <a:xfrm>
            <a:off x="1866859" y="5094960"/>
            <a:ext cx="5410281" cy="1077239"/>
          </a:xfrm>
          <a:prstGeom prst="rect">
            <a:avLst/>
          </a:prstGeom>
          <a:solidFill>
            <a:srgbClr val="474849"/>
          </a:solidFill>
          <a:ln w="25400">
            <a:solidFill>
              <a:schemeClr val="bg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274320" tIns="182880" rIns="274320" bIns="182880" rtlCol="0" anchor="ctr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Head to the Mountains</a:t>
            </a:r>
          </a:p>
        </p:txBody>
      </p:sp>
      <p:pic>
        <p:nvPicPr>
          <p:cNvPr id="15" name="Picture 1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8003952E-39F8-0537-18FA-CAE7895B8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638861" cy="749299"/>
          </a:xfrm>
          <a:prstGeom prst="rect">
            <a:avLst/>
          </a:prstGeom>
        </p:spPr>
      </p:pic>
      <p:pic>
        <p:nvPicPr>
          <p:cNvPr id="5" name="Picture 4" descr="A group of people standing on a hill&#10;&#10;AI-generated content may be incorrect.">
            <a:extLst>
              <a:ext uri="{FF2B5EF4-FFF2-40B4-BE49-F238E27FC236}">
                <a16:creationId xmlns:a16="http://schemas.microsoft.com/office/drawing/2014/main" id="{D232391E-F526-4515-B9C0-7A3FE256B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 r="28182" b="1928"/>
          <a:stretch/>
        </p:blipFill>
        <p:spPr>
          <a:xfrm>
            <a:off x="3047694" y="0"/>
            <a:ext cx="3047694" cy="4642715"/>
          </a:xfrm>
          <a:prstGeom prst="rect">
            <a:avLst/>
          </a:prstGeom>
        </p:spPr>
      </p:pic>
      <p:pic>
        <p:nvPicPr>
          <p:cNvPr id="7" name="Picture 6" descr="A group of people looking at a map&#10;&#10;AI-generated content may be incorrect.">
            <a:extLst>
              <a:ext uri="{FF2B5EF4-FFF2-40B4-BE49-F238E27FC236}">
                <a16:creationId xmlns:a16="http://schemas.microsoft.com/office/drawing/2014/main" id="{3A72BD9F-544A-187B-4829-CD54B672E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0" r="25352" b="1930"/>
          <a:stretch/>
        </p:blipFill>
        <p:spPr>
          <a:xfrm>
            <a:off x="6095388" y="0"/>
            <a:ext cx="3048612" cy="4642715"/>
          </a:xfrm>
          <a:prstGeom prst="rect">
            <a:avLst/>
          </a:prstGeom>
        </p:spPr>
      </p:pic>
      <p:pic>
        <p:nvPicPr>
          <p:cNvPr id="4" name="Picture 3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4C4A7ABA-67CD-C8A1-0BF2-F1452342F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9" t="-871" r="14931" b="871"/>
          <a:stretch/>
        </p:blipFill>
        <p:spPr>
          <a:xfrm>
            <a:off x="0" y="-40713"/>
            <a:ext cx="3047694" cy="4672208"/>
          </a:xfrm>
          <a:prstGeom prst="rect">
            <a:avLst/>
          </a:prstGeom>
        </p:spPr>
      </p:pic>
      <p:pic>
        <p:nvPicPr>
          <p:cNvPr id="6" name="Picture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11BA1719-39F5-987C-0D10-7DC037770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8701"/>
            <a:ext cx="1638861" cy="74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4639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6A61EE-BD92-E1E9-A9B5-353A84F52709}"/>
              </a:ext>
            </a:extLst>
          </p:cNvPr>
          <p:cNvSpPr/>
          <p:nvPr/>
        </p:nvSpPr>
        <p:spPr>
          <a:xfrm>
            <a:off x="4089883" y="-2"/>
            <a:ext cx="5054117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3C2B6-97F3-4333-3B11-A82DC497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971014"/>
            <a:ext cx="2887218" cy="1440305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b="1" cap="none" dirty="0"/>
              <a:t>DofE helps you to stand out!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3223-AD63-5CF0-265E-34456BEBCB1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3504" y="2638044"/>
            <a:ext cx="2887218" cy="310198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683,000 people applied to attend university in the UK		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73,719 students attained Bronze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20,081 students attained Silver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2,789 students attained Gold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026" name="Picture 2" descr="Output image">
            <a:extLst>
              <a:ext uri="{FF2B5EF4-FFF2-40B4-BE49-F238E27FC236}">
                <a16:creationId xmlns:a16="http://schemas.microsoft.com/office/drawing/2014/main" id="{C2B88DC3-4017-2576-6D07-89D661C8D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t="6798" r="19336" b="2320"/>
          <a:stretch/>
        </p:blipFill>
        <p:spPr bwMode="auto">
          <a:xfrm>
            <a:off x="4578397" y="1153633"/>
            <a:ext cx="4077087" cy="42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5BDCBF0-794C-3EE3-98DA-F1540B98E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8701"/>
            <a:ext cx="1638861" cy="749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05A53A-DB00-88F4-2D9C-18506AA9DAEC}"/>
              </a:ext>
            </a:extLst>
          </p:cNvPr>
          <p:cNvSpPr txBox="1"/>
          <p:nvPr/>
        </p:nvSpPr>
        <p:spPr>
          <a:xfrm>
            <a:off x="7528142" y="4872625"/>
            <a:ext cx="131523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University applicants without DofE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A65F0-E203-C809-A761-6A716DE70717}"/>
              </a:ext>
            </a:extLst>
          </p:cNvPr>
          <p:cNvSpPr txBox="1"/>
          <p:nvPr/>
        </p:nvSpPr>
        <p:spPr>
          <a:xfrm>
            <a:off x="4988358" y="1249789"/>
            <a:ext cx="13152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Bronze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27010-D2A9-4D48-5EEA-8C3DF51FAD1F}"/>
              </a:ext>
            </a:extLst>
          </p:cNvPr>
          <p:cNvSpPr txBox="1"/>
          <p:nvPr/>
        </p:nvSpPr>
        <p:spPr>
          <a:xfrm>
            <a:off x="4565604" y="1707170"/>
            <a:ext cx="845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Silver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D0FBAE-51F0-B99E-A0AE-00A24BE1B72F}"/>
              </a:ext>
            </a:extLst>
          </p:cNvPr>
          <p:cNvSpPr txBox="1"/>
          <p:nvPr/>
        </p:nvSpPr>
        <p:spPr>
          <a:xfrm>
            <a:off x="4390506" y="2045220"/>
            <a:ext cx="7952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Gold</a:t>
            </a:r>
          </a:p>
        </p:txBody>
      </p:sp>
    </p:spTree>
    <p:extLst>
      <p:ext uri="{BB962C8B-B14F-4D97-AF65-F5344CB8AC3E}">
        <p14:creationId xmlns:p14="http://schemas.microsoft.com/office/powerpoint/2010/main" val="350933065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B6B88-8B93-1634-A152-038637AD2D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00" r="3" b="25298"/>
          <a:stretch/>
        </p:blipFill>
        <p:spPr>
          <a:xfrm>
            <a:off x="4809369" y="370650"/>
            <a:ext cx="3447848" cy="2021675"/>
          </a:xfrm>
          <a:prstGeom prst="rect">
            <a:avLst/>
          </a:prstGeom>
        </p:spPr>
      </p:pic>
      <p:pic>
        <p:nvPicPr>
          <p:cNvPr id="2052" name="Picture 4" descr="British Gas - Global Fleet Champions">
            <a:extLst>
              <a:ext uri="{FF2B5EF4-FFF2-40B4-BE49-F238E27FC236}">
                <a16:creationId xmlns:a16="http://schemas.microsoft.com/office/drawing/2014/main" id="{450C4E49-0D6A-DD23-199E-F6D03B094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222" y="2260016"/>
            <a:ext cx="1718846" cy="8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8880CC78-C11D-4E58-D758-20843154B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2700"/>
            <a:ext cx="1638861" cy="749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E0747-E9D3-B0DD-A791-3DB27DC66F3F}"/>
              </a:ext>
            </a:extLst>
          </p:cNvPr>
          <p:cNvSpPr txBox="1"/>
          <p:nvPr/>
        </p:nvSpPr>
        <p:spPr>
          <a:xfrm>
            <a:off x="423547" y="3674120"/>
            <a:ext cx="36951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601C70"/>
                </a:solidFill>
                <a:latin typeface="DIN Condensed" pitchFamily="2" charset="0"/>
              </a:rPr>
              <a:t>“M</a:t>
            </a:r>
            <a:r>
              <a:rPr lang="en-GB" sz="2800" b="0" i="0" u="none" strike="noStrike" dirty="0">
                <a:solidFill>
                  <a:srgbClr val="601C70"/>
                </a:solidFill>
                <a:effectLst/>
                <a:latin typeface="DIN Condensed" pitchFamily="2" charset="0"/>
              </a:rPr>
              <a:t>ore than 25 per cent of employers in the UK prioritise the Duke of Edinburgh’s Award.”</a:t>
            </a:r>
            <a:endParaRPr lang="en-US" sz="2800" dirty="0">
              <a:solidFill>
                <a:srgbClr val="601C70"/>
              </a:solidFill>
              <a:latin typeface="DIN Condensed" pitchFamily="2" charset="0"/>
            </a:endParaRPr>
          </a:p>
        </p:txBody>
      </p:sp>
      <p:pic>
        <p:nvPicPr>
          <p:cNvPr id="1026" name="Picture 2" descr="chartered-institute-of-personnel-and-development-cipd-vector-logo - The  Leadership Training Workshop">
            <a:extLst>
              <a:ext uri="{FF2B5EF4-FFF2-40B4-BE49-F238E27FC236}">
                <a16:creationId xmlns:a16="http://schemas.microsoft.com/office/drawing/2014/main" id="{A45B5806-017E-86D6-FA7A-397C462D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04" y="5197083"/>
            <a:ext cx="1087683" cy="60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BBBB7DE8-A8C2-9993-46FC-815DC1DEE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9" b="1364"/>
          <a:stretch/>
        </p:blipFill>
        <p:spPr>
          <a:xfrm>
            <a:off x="207640" y="370650"/>
            <a:ext cx="4126993" cy="2932820"/>
          </a:xfrm>
          <a:prstGeom prst="rect">
            <a:avLst/>
          </a:prstGeom>
        </p:spPr>
      </p:pic>
      <p:pic>
        <p:nvPicPr>
          <p:cNvPr id="6" name="Picture 5" descr="A group of people in a canoe on a lake&#10;&#10;AI-generated content may be incorrect.">
            <a:extLst>
              <a:ext uri="{FF2B5EF4-FFF2-40B4-BE49-F238E27FC236}">
                <a16:creationId xmlns:a16="http://schemas.microsoft.com/office/drawing/2014/main" id="{71C45943-4503-0FEA-4BFB-A006F515D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r="10843" b="-502"/>
          <a:stretch/>
        </p:blipFill>
        <p:spPr>
          <a:xfrm>
            <a:off x="4572000" y="3439444"/>
            <a:ext cx="4352027" cy="274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100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57F81D2-ED0F-E114-9D43-0FDC4D469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03" y="1015700"/>
            <a:ext cx="2283715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700" b="1" cap="none" dirty="0"/>
              <a:t>Why do DofE?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33AE425-9E51-B2BB-09B5-0AA97328084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9475" y="2457092"/>
            <a:ext cx="3018772" cy="442168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It’s fun!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You get to explore wild places 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Universities and employers want more than grades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DofE helps you to:</a:t>
            </a:r>
          </a:p>
          <a:p>
            <a:pPr lvl="4">
              <a:lnSpc>
                <a:spcPct val="90000"/>
              </a:lnSpc>
            </a:pPr>
            <a:r>
              <a:rPr lang="en-US" dirty="0"/>
              <a:t>    - Solve problems</a:t>
            </a:r>
          </a:p>
          <a:p>
            <a:pPr lvl="4">
              <a:lnSpc>
                <a:spcPct val="90000"/>
              </a:lnSpc>
            </a:pPr>
            <a:r>
              <a:rPr lang="en-US" dirty="0"/>
              <a:t>    - Work effectively in a team</a:t>
            </a:r>
          </a:p>
          <a:p>
            <a:pPr lvl="4">
              <a:lnSpc>
                <a:spcPct val="90000"/>
              </a:lnSpc>
            </a:pPr>
            <a:r>
              <a:rPr lang="en-US" dirty="0"/>
              <a:t>    - Manage time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5" name="Picture Placeholder 4" descr="A group of people outside by a tent&#10;&#10;AI-generated content may be incorrect.">
            <a:extLst>
              <a:ext uri="{FF2B5EF4-FFF2-40B4-BE49-F238E27FC236}">
                <a16:creationId xmlns:a16="http://schemas.microsoft.com/office/drawing/2014/main" id="{47CF2DB1-9D92-BBA4-2C76-55CA737B45D9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5" r="22074"/>
          <a:stretch/>
        </p:blipFill>
        <p:spPr>
          <a:xfrm flipH="1">
            <a:off x="3319396" y="0"/>
            <a:ext cx="5824604" cy="6858000"/>
          </a:xfrm>
          <a:ln>
            <a:noFill/>
          </a:ln>
        </p:spPr>
      </p:pic>
      <p:pic>
        <p:nvPicPr>
          <p:cNvPr id="6" name="Picture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2F360D7C-8220-C8EB-6E59-40D612849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9480"/>
            <a:ext cx="1638861" cy="74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544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arcel">
  <a:themeElements>
    <a:clrScheme name="OR Grey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464849"/>
      </a:accent1>
      <a:accent2>
        <a:srgbClr val="95B2BD"/>
      </a:accent2>
      <a:accent3>
        <a:srgbClr val="13152A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Revolution">
  <a:themeElements>
    <a:clrScheme name="Revolu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0000FF"/>
      </a:hlink>
      <a:folHlink>
        <a:srgbClr val="FF00FF"/>
      </a:folHlink>
    </a:clrScheme>
    <a:fontScheme name="Revolu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Revolu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829F19EACFD04C9A42F58F1C264568" ma:contentTypeVersion="13" ma:contentTypeDescription="Create a new document." ma:contentTypeScope="" ma:versionID="6b13942a5dade86e7d60291528f69a74">
  <xsd:schema xmlns:xsd="http://www.w3.org/2001/XMLSchema" xmlns:xs="http://www.w3.org/2001/XMLSchema" xmlns:p="http://schemas.microsoft.com/office/2006/metadata/properties" xmlns:ns2="9dcf06be-0f5d-4d46-a024-3911bd5afc66" xmlns:ns3="e37f1291-8187-4b73-a402-ad6a54e27bb2" targetNamespace="http://schemas.microsoft.com/office/2006/metadata/properties" ma:root="true" ma:fieldsID="cf8610d75ac0c15be8d1dca638d74393" ns2:_="" ns3:_="">
    <xsd:import namespace="9dcf06be-0f5d-4d46-a024-3911bd5afc66"/>
    <xsd:import namespace="e37f1291-8187-4b73-a402-ad6a54e27b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f06be-0f5d-4d46-a024-3911bd5afc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b42e3b4-929b-4853-8fb6-6ec7a71bdf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f1291-8187-4b73-a402-ad6a54e27bb2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b23f5fe-cff3-4af5-ba2c-404cda06e1ec}" ma:internalName="TaxCatchAll" ma:showField="CatchAllData" ma:web="e37f1291-8187-4b73-a402-ad6a54e27b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cf06be-0f5d-4d46-a024-3911bd5afc66">
      <Terms xmlns="http://schemas.microsoft.com/office/infopath/2007/PartnerControls"/>
    </lcf76f155ced4ddcb4097134ff3c332f>
    <TaxCatchAll xmlns="e37f1291-8187-4b73-a402-ad6a54e27bb2" xsi:nil="true"/>
  </documentManagement>
</p:properties>
</file>

<file path=customXml/itemProps1.xml><?xml version="1.0" encoding="utf-8"?>
<ds:datastoreItem xmlns:ds="http://schemas.openxmlformats.org/officeDocument/2006/customXml" ds:itemID="{E204C734-EE36-4CCB-AE00-9A69E1583364}"/>
</file>

<file path=customXml/itemProps2.xml><?xml version="1.0" encoding="utf-8"?>
<ds:datastoreItem xmlns:ds="http://schemas.openxmlformats.org/officeDocument/2006/customXml" ds:itemID="{E93B1793-2C7B-4766-81B9-4AA5C9CDB92E}"/>
</file>

<file path=customXml/itemProps3.xml><?xml version="1.0" encoding="utf-8"?>
<ds:datastoreItem xmlns:ds="http://schemas.openxmlformats.org/officeDocument/2006/customXml" ds:itemID="{CA1E4D12-41D0-4570-A577-B7DDCEE2CF7D}"/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6511</TotalTime>
  <Words>119</Words>
  <Application>Microsoft Macintosh PowerPoint</Application>
  <PresentationFormat>On-screen Show (4:3)</PresentationFormat>
  <Paragraphs>27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DIN Condensed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DofE helps you to stand out!</vt:lpstr>
      <vt:lpstr>PowerPoint Presentation</vt:lpstr>
      <vt:lpstr>Why do DofE?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Hannah Davey</cp:lastModifiedBy>
  <cp:revision>235</cp:revision>
  <cp:lastPrinted>2024-02-11T16:14:47Z</cp:lastPrinted>
  <dcterms:modified xsi:type="dcterms:W3CDTF">2025-10-31T08:49:24Z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0x01010090829F19EACFD04C9A42F58F1C264568</vt:lpwstr>
  </property>
</Properties>
</file>