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75" r:id="rId1"/>
  </p:sldMasterIdLst>
  <p:notesMasterIdLst>
    <p:notesMasterId r:id="rId11"/>
  </p:notesMasterIdLst>
  <p:sldIdLst>
    <p:sldId id="256" r:id="rId2"/>
    <p:sldId id="258" r:id="rId3"/>
    <p:sldId id="372" r:id="rId4"/>
    <p:sldId id="382" r:id="rId5"/>
    <p:sldId id="378" r:id="rId6"/>
    <p:sldId id="385" r:id="rId7"/>
    <p:sldId id="380" r:id="rId8"/>
    <p:sldId id="384" r:id="rId9"/>
    <p:sldId id="386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1C70"/>
    <a:srgbClr val="4A5355"/>
    <a:srgbClr val="474849"/>
    <a:srgbClr val="95B3BE"/>
    <a:srgbClr val="FFDE39"/>
    <a:srgbClr val="FF97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D8"/>
          </a:solidFill>
        </a:fill>
      </a:tcStyle>
    </a:wholeTbl>
    <a:band2H>
      <a:tcTxStyle/>
      <a:tcStyle>
        <a:tcBdr/>
        <a:fill>
          <a:solidFill>
            <a:srgbClr val="E6E9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9CA"/>
          </a:solidFill>
        </a:fill>
      </a:tcStyle>
    </a:wholeTbl>
    <a:band2H>
      <a:tcTxStyle/>
      <a:tcStyle>
        <a:tcBdr/>
        <a:fill>
          <a:solidFill>
            <a:srgbClr val="E8ED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CAD5"/>
          </a:solidFill>
        </a:fill>
      </a:tcStyle>
    </a:wholeTbl>
    <a:band2H>
      <a:tcTxStyle/>
      <a:tcStyle>
        <a:tcBdr/>
        <a:fill>
          <a:solidFill>
            <a:srgbClr val="EAE6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178"/>
    <p:restoredTop sz="94570"/>
  </p:normalViewPr>
  <p:slideViewPr>
    <p:cSldViewPr snapToGrid="0" snapToObjects="1">
      <p:cViewPr varScale="1">
        <p:scale>
          <a:sx n="102" d="100"/>
          <a:sy n="102" d="100"/>
        </p:scale>
        <p:origin x="1104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Shape 20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3282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39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23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258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949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710953" y="533400"/>
            <a:ext cx="3657602" cy="12525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136" name="Picture Placeholder 2"/>
          <p:cNvSpPr>
            <a:spLocks noGrp="1"/>
          </p:cNvSpPr>
          <p:nvPr>
            <p:ph type="pic" sz="half" idx="13"/>
          </p:nvPr>
        </p:nvSpPr>
        <p:spPr>
          <a:xfrm flipH="1">
            <a:off x="596153" y="1600199"/>
            <a:ext cx="3657602" cy="3657602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tIns="45719" rIns="91439" bIns="45719">
            <a:noAutofit/>
          </a:bodyPr>
          <a:lstStyle/>
          <a:p>
            <a:r>
              <a:rPr lang="en-GB"/>
              <a:t>Click icon to add picture</a:t>
            </a:r>
            <a:endParaRPr/>
          </a:p>
        </p:txBody>
      </p:sp>
      <p:sp>
        <p:nvSpPr>
          <p:cNvPr id="13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10412" y="1828800"/>
            <a:ext cx="3657602" cy="3810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None/>
              <a:defRPr sz="1800"/>
            </a:lvl1pPr>
            <a:lvl2pPr marL="0" indent="0">
              <a:spcBef>
                <a:spcPts val="600"/>
              </a:spcBef>
              <a:buSzTx/>
              <a:buNone/>
              <a:defRPr sz="1800"/>
            </a:lvl2pPr>
            <a:lvl3pPr marL="0" indent="0">
              <a:spcBef>
                <a:spcPts val="600"/>
              </a:spcBef>
              <a:buSzTx/>
              <a:buNone/>
              <a:defRPr sz="1800"/>
            </a:lvl3pPr>
            <a:lvl4pPr marL="0" indent="0">
              <a:spcBef>
                <a:spcPts val="600"/>
              </a:spcBef>
              <a:buSzTx/>
              <a:buNone/>
              <a:defRPr sz="1800"/>
            </a:lvl4pPr>
            <a:lvl5pPr marL="0" indent="0">
              <a:spcBef>
                <a:spcPts val="600"/>
              </a:spcBef>
              <a:buSzTx/>
              <a:buNone/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/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3360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657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7753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454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278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757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609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10/21/25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77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pPr/>
              <a:t>10/21/25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1630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766C04B-B5C6-EECC-C392-8C10643C05EC}"/>
              </a:ext>
            </a:extLst>
          </p:cNvPr>
          <p:cNvSpPr txBox="1">
            <a:spLocks/>
          </p:cNvSpPr>
          <p:nvPr/>
        </p:nvSpPr>
        <p:spPr>
          <a:xfrm>
            <a:off x="1338146" y="5164655"/>
            <a:ext cx="6199477" cy="945828"/>
          </a:xfrm>
          <a:prstGeom prst="rect">
            <a:avLst/>
          </a:prstGeom>
          <a:noFill/>
          <a:ln>
            <a:noFill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rmAutofit fontScale="77500" lnSpcReduction="20000"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b="1" dirty="0">
                <a:solidFill>
                  <a:srgbClr val="474849"/>
                </a:solidFill>
                <a:latin typeface="+mn-lt"/>
              </a:rPr>
              <a:t>The Duke of Edinburgh’s Award Scheme Launch Evening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832E7-089C-AB45-90B5-1A0F499D07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384" t="-1" r="36696" b="50430"/>
          <a:stretch/>
        </p:blipFill>
        <p:spPr>
          <a:xfrm>
            <a:off x="7180819" y="-3786625"/>
            <a:ext cx="1938478" cy="4721917"/>
          </a:xfrm>
          <a:prstGeom prst="rect">
            <a:avLst/>
          </a:prstGeom>
        </p:spPr>
      </p:pic>
      <p:pic>
        <p:nvPicPr>
          <p:cNvPr id="1026" name="Picture 2" descr="Activities Industry Mutual (AIM) | Running Industry Alliance">
            <a:extLst>
              <a:ext uri="{FF2B5EF4-FFF2-40B4-BE49-F238E27FC236}">
                <a16:creationId xmlns:a16="http://schemas.microsoft.com/office/drawing/2014/main" id="{BE65169F-6FA5-29E9-934D-99FED6F0A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6" y="6110483"/>
            <a:ext cx="580842" cy="580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ofE logo mid grey RETAILER | Welcome ...">
            <a:extLst>
              <a:ext uri="{FF2B5EF4-FFF2-40B4-BE49-F238E27FC236}">
                <a16:creationId xmlns:a16="http://schemas.microsoft.com/office/drawing/2014/main" id="{B0799203-A6A3-4E59-2569-3C87D417A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19" y="6096628"/>
            <a:ext cx="356804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ALA-logo-976x1024 - Activities ...">
            <a:extLst>
              <a:ext uri="{FF2B5EF4-FFF2-40B4-BE49-F238E27FC236}">
                <a16:creationId xmlns:a16="http://schemas.microsoft.com/office/drawing/2014/main" id="{3A62121A-9001-8EB0-7210-5CA75DAA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614" y="6098030"/>
            <a:ext cx="550392" cy="5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sociation of Mountaineering Instructors">
            <a:extLst>
              <a:ext uri="{FF2B5EF4-FFF2-40B4-BE49-F238E27FC236}">
                <a16:creationId xmlns:a16="http://schemas.microsoft.com/office/drawing/2014/main" id="{961005AE-8EB8-9B15-C5EF-F6B1BB372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767" y="6110483"/>
            <a:ext cx="562116" cy="56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hiking on a mountain&#10;&#10;AI-generated content may be incorrect.">
            <a:extLst>
              <a:ext uri="{FF2B5EF4-FFF2-40B4-BE49-F238E27FC236}">
                <a16:creationId xmlns:a16="http://schemas.microsoft.com/office/drawing/2014/main" id="{8FAFFDC6-72AA-B4BE-D144-F6E29405AD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/>
        </p:blipFill>
        <p:spPr>
          <a:xfrm>
            <a:off x="685800" y="935292"/>
            <a:ext cx="7772400" cy="422936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tanding on a dirt path&#10;&#10;AI-generated content may be incorrect.">
            <a:extLst>
              <a:ext uri="{FF2B5EF4-FFF2-40B4-BE49-F238E27FC236}">
                <a16:creationId xmlns:a16="http://schemas.microsoft.com/office/drawing/2014/main" id="{289FD22C-5EDA-4E2E-1E1C-B6940022DE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6" r="3" b="3124"/>
          <a:stretch/>
        </p:blipFill>
        <p:spPr>
          <a:xfrm>
            <a:off x="0" y="2285997"/>
            <a:ext cx="3986275" cy="2286002"/>
          </a:xfrm>
          <a:prstGeom prst="rect">
            <a:avLst/>
          </a:prstGeom>
        </p:spPr>
      </p:pic>
      <p:pic>
        <p:nvPicPr>
          <p:cNvPr id="5" name="Picture 4" descr="A group of people taking a selfie&#10;&#10;AI-generated content may be incorrect.">
            <a:extLst>
              <a:ext uri="{FF2B5EF4-FFF2-40B4-BE49-F238E27FC236}">
                <a16:creationId xmlns:a16="http://schemas.microsoft.com/office/drawing/2014/main" id="{093953A5-EE65-9BF0-F8E3-CD6D65D7C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77" r="3" b="16485"/>
          <a:stretch/>
        </p:blipFill>
        <p:spPr>
          <a:xfrm>
            <a:off x="-1" y="4572001"/>
            <a:ext cx="3986275" cy="2285999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976E789-BDC1-2A54-FBB7-5D06564A1383}"/>
              </a:ext>
            </a:extLst>
          </p:cNvPr>
          <p:cNvSpPr txBox="1">
            <a:spLocks/>
          </p:cNvSpPr>
          <p:nvPr/>
        </p:nvSpPr>
        <p:spPr>
          <a:xfrm>
            <a:off x="4873084" y="1837160"/>
            <a:ext cx="3479180" cy="897673"/>
          </a:xfrm>
          <a:prstGeom prst="rect">
            <a:avLst/>
          </a:prstGeom>
          <a:solidFill>
            <a:schemeClr val="bg1"/>
          </a:solidFill>
          <a:ln w="28575">
            <a:solidFill>
              <a:srgbClr val="474849"/>
            </a:solidFill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182880" tIns="182880" rIns="182880" bIns="182880" rtlCol="0" anchor="ctr">
            <a:no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704087"/>
            <a:r>
              <a:rPr lang="en-GB" sz="3200" b="1" dirty="0">
                <a:solidFill>
                  <a:srgbClr val="474849"/>
                </a:solidFill>
                <a:latin typeface="+mn-lt"/>
              </a:rPr>
              <a:t>Who we </a:t>
            </a:r>
            <a:r>
              <a:rPr lang="en-GB" sz="3200" dirty="0">
                <a:solidFill>
                  <a:srgbClr val="474849"/>
                </a:solidFill>
                <a:latin typeface="+mn-lt"/>
              </a:rPr>
              <a:t>a</a:t>
            </a:r>
            <a:r>
              <a:rPr lang="en-GB" sz="3200" b="1" dirty="0">
                <a:solidFill>
                  <a:srgbClr val="474849"/>
                </a:solidFill>
                <a:latin typeface="+mn-lt"/>
              </a:rPr>
              <a:t>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64653B-2004-3DFA-3D94-2E82782633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384" t="40146" r="36696" b="50430"/>
          <a:stretch/>
        </p:blipFill>
        <p:spPr>
          <a:xfrm>
            <a:off x="4873084" y="3327244"/>
            <a:ext cx="3437485" cy="1591835"/>
          </a:xfrm>
          <a:prstGeom prst="rect">
            <a:avLst/>
          </a:prstGeom>
        </p:spPr>
      </p:pic>
      <p:pic>
        <p:nvPicPr>
          <p:cNvPr id="4" name="Picture 3" descr="A group of people setting up a tent&#10;&#10;AI-generated content may be incorrect.">
            <a:extLst>
              <a:ext uri="{FF2B5EF4-FFF2-40B4-BE49-F238E27FC236}">
                <a16:creationId xmlns:a16="http://schemas.microsoft.com/office/drawing/2014/main" id="{B51BFF25-7941-F0EC-D58C-EF09E28986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2"/>
          <a:stretch/>
        </p:blipFill>
        <p:spPr>
          <a:xfrm>
            <a:off x="-1" y="0"/>
            <a:ext cx="3986275" cy="232970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AE9A11-5FA4-3DE8-D830-1FF3C93BA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660E788-AFA9-4A1B-9991-6AA74632A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848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EDAE034-960F-EC29-05FF-4DCF56F3FFA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658488" cy="6857999"/>
          </a:xfrm>
          <a:prstGeom prst="rect">
            <a:avLst/>
          </a:prstGeom>
          <a:solidFill>
            <a:srgbClr val="474849"/>
          </a:solidFill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vert="horz" lIns="91440" tIns="45720" rIns="91440" bIns="45720" rtlCol="0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algn="ctr" defTabSz="914400">
              <a:spcBef>
                <a:spcPts val="1000"/>
              </a:spcBef>
              <a:spcAft>
                <a:spcPts val="600"/>
              </a:spcAft>
              <a:buClr>
                <a:schemeClr val="accent2"/>
              </a:buClr>
            </a:pPr>
            <a:endParaRPr lang="en-US" cap="all" spc="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9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0461919F-4D1F-55E6-5003-1D98032A9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269"/>
            <a:ext cx="1638861" cy="7492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DF1376A-1A45-22D4-B6BD-39FF6BCF8571}"/>
              </a:ext>
            </a:extLst>
          </p:cNvPr>
          <p:cNvSpPr txBox="1">
            <a:spLocks/>
          </p:cNvSpPr>
          <p:nvPr/>
        </p:nvSpPr>
        <p:spPr>
          <a:xfrm>
            <a:off x="513567" y="929773"/>
            <a:ext cx="4471792" cy="4606731"/>
          </a:xfrm>
          <a:prstGeom prst="rect">
            <a:avLst/>
          </a:prstGeom>
          <a:noFill/>
          <a:ln w="25400">
            <a:noFill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DofE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4000" dirty="0">
                <a:latin typeface="+mj-lt"/>
              </a:rPr>
              <a:t>THE SPIRIT OF ADVENTURE!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Mountain or River</a:t>
            </a:r>
          </a:p>
          <a:p>
            <a:pPr algn="ctr"/>
            <a:endParaRPr lang="en-US" sz="2400" dirty="0">
              <a:latin typeface="+mj-lt"/>
            </a:endParaRPr>
          </a:p>
        </p:txBody>
      </p:sp>
      <p:pic>
        <p:nvPicPr>
          <p:cNvPr id="6" name="Picture 5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D7F0588-C54D-9B1E-0894-207B6EDC0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4"/>
          <a:stretch/>
        </p:blipFill>
        <p:spPr>
          <a:xfrm>
            <a:off x="5645310" y="4045906"/>
            <a:ext cx="3498690" cy="2812093"/>
          </a:xfrm>
          <a:prstGeom prst="rect">
            <a:avLst/>
          </a:prstGeom>
        </p:spPr>
      </p:pic>
      <p:pic>
        <p:nvPicPr>
          <p:cNvPr id="5" name="Picture 4" descr="A group of people in canoes on a river&#10;&#10;AI-generated content may be incorrect.">
            <a:extLst>
              <a:ext uri="{FF2B5EF4-FFF2-40B4-BE49-F238E27FC236}">
                <a16:creationId xmlns:a16="http://schemas.microsoft.com/office/drawing/2014/main" id="{9A2C3445-68A2-CD86-994C-A623BF356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8" t="-464" r="25858" b="464"/>
          <a:stretch/>
        </p:blipFill>
        <p:spPr>
          <a:xfrm>
            <a:off x="5645310" y="-1"/>
            <a:ext cx="3498690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46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A3DC1B-1F8D-4CC2-1E73-0A46071B4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people in canoes on a lake&#10;&#10;AI-generated content may be incorrect.">
            <a:extLst>
              <a:ext uri="{FF2B5EF4-FFF2-40B4-BE49-F238E27FC236}">
                <a16:creationId xmlns:a16="http://schemas.microsoft.com/office/drawing/2014/main" id="{05CEE901-6FE5-DC14-6D3C-0874499DBE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18" b="22491"/>
          <a:stretch/>
        </p:blipFill>
        <p:spPr>
          <a:xfrm>
            <a:off x="0" y="-1"/>
            <a:ext cx="9144000" cy="39676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17612F-A98E-6B2C-68B0-9604C719C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 b="1"/>
          <a:stretch/>
        </p:blipFill>
        <p:spPr>
          <a:xfrm>
            <a:off x="0" y="3429000"/>
            <a:ext cx="4571993" cy="3429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F07BF9-C36E-B970-2213-2FF13202617F}"/>
              </a:ext>
            </a:extLst>
          </p:cNvPr>
          <p:cNvSpPr txBox="1">
            <a:spLocks/>
          </p:cNvSpPr>
          <p:nvPr/>
        </p:nvSpPr>
        <p:spPr>
          <a:xfrm>
            <a:off x="1866861" y="2890380"/>
            <a:ext cx="5410281" cy="1077239"/>
          </a:xfrm>
          <a:prstGeom prst="rect">
            <a:avLst/>
          </a:prstGeom>
          <a:solidFill>
            <a:schemeClr val="bg1"/>
          </a:solidFill>
          <a:ln w="25400">
            <a:solidFill>
              <a:srgbClr val="474849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solidFill>
                  <a:srgbClr val="4A5355"/>
                </a:solidFill>
                <a:latin typeface="+mj-lt"/>
              </a:rPr>
              <a:t>Head to the Rivers</a:t>
            </a:r>
          </a:p>
        </p:txBody>
      </p:sp>
      <p:pic>
        <p:nvPicPr>
          <p:cNvPr id="5" name="Picture 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A15753F1-C080-FFEB-D647-01487D76A1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E5241-FA83-B7E0-E6D6-177B067E1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1" b="12500"/>
          <a:stretch/>
        </p:blipFill>
        <p:spPr>
          <a:xfrm>
            <a:off x="4571999" y="3967618"/>
            <a:ext cx="4571993" cy="289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505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3DFFE92-7585-5B63-1C98-B47C558FB17F}"/>
              </a:ext>
            </a:extLst>
          </p:cNvPr>
          <p:cNvSpPr txBox="1">
            <a:spLocks/>
          </p:cNvSpPr>
          <p:nvPr/>
        </p:nvSpPr>
        <p:spPr>
          <a:xfrm>
            <a:off x="252443" y="2295110"/>
            <a:ext cx="2961123" cy="226777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latin typeface="+mj-lt"/>
              </a:rPr>
              <a:t>Water Sports Training Day</a:t>
            </a:r>
          </a:p>
          <a:p>
            <a:pPr algn="ctr"/>
            <a:endParaRPr lang="en-US" sz="2400" dirty="0">
              <a:latin typeface="+mj-lt"/>
            </a:endParaRPr>
          </a:p>
          <a:p>
            <a:pPr algn="ctr"/>
            <a:r>
              <a:rPr lang="en-US" sz="2400" dirty="0">
                <a:latin typeface="+mj-lt"/>
              </a:rPr>
              <a:t>Learn to Paddle </a:t>
            </a:r>
          </a:p>
        </p:txBody>
      </p:sp>
      <p:pic>
        <p:nvPicPr>
          <p:cNvPr id="2" name="Picture 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1134D399-34AF-9F70-CA84-C9DB2F3E2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4" name="Picture 3" descr="A group of people in a boat in the water&#10;&#10;AI-generated content may be incorrect.">
            <a:extLst>
              <a:ext uri="{FF2B5EF4-FFF2-40B4-BE49-F238E27FC236}">
                <a16:creationId xmlns:a16="http://schemas.microsoft.com/office/drawing/2014/main" id="{348C9E4D-8BCE-AEB4-212A-23216BACD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r="5490"/>
          <a:stretch/>
        </p:blipFill>
        <p:spPr>
          <a:xfrm>
            <a:off x="3639670" y="-1"/>
            <a:ext cx="5504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8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48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08A3D2D6-7051-8A26-5DE7-7CFBB787B35E}"/>
              </a:ext>
            </a:extLst>
          </p:cNvPr>
          <p:cNvSpPr txBox="1">
            <a:spLocks/>
          </p:cNvSpPr>
          <p:nvPr/>
        </p:nvSpPr>
        <p:spPr>
          <a:xfrm>
            <a:off x="1866859" y="5094960"/>
            <a:ext cx="5410281" cy="1077239"/>
          </a:xfrm>
          <a:prstGeom prst="rect">
            <a:avLst/>
          </a:prstGeom>
          <a:solidFill>
            <a:srgbClr val="474849"/>
          </a:solidFill>
          <a:ln w="25400">
            <a:solidFill>
              <a:schemeClr val="bg1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74320" tIns="182880" rIns="274320" bIns="182880" rtlCol="0" anchor="ctr" anchorCtr="1">
            <a:normAutofit/>
          </a:bodyPr>
          <a:lstStyle>
            <a:lvl1pPr defTabSz="704087">
              <a:defRPr sz="2800" b="1">
                <a:solidFill>
                  <a:srgbClr val="FFFFFF"/>
                </a:solidFill>
                <a:latin typeface="Avenir Next Demi Bold" panose="020B0503020202020204" pitchFamily="34" charset="0"/>
                <a:ea typeface="Trebuchet MS"/>
                <a:cs typeface="Trebuchet MS"/>
                <a:sym typeface="Trebuchet MS"/>
              </a:defRPr>
            </a:lvl1pPr>
            <a:lvl2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>
              <a:defRPr sz="38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</a:rPr>
              <a:t>Head to the Mountains</a:t>
            </a:r>
          </a:p>
        </p:txBody>
      </p:sp>
      <p:pic>
        <p:nvPicPr>
          <p:cNvPr id="15" name="Picture 14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003952E-39F8-0537-18FA-CAE7895B8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1638861" cy="749299"/>
          </a:xfrm>
          <a:prstGeom prst="rect">
            <a:avLst/>
          </a:prstGeom>
        </p:spPr>
      </p:pic>
      <p:pic>
        <p:nvPicPr>
          <p:cNvPr id="3" name="Picture 2" descr="A group of people hiking in a snowy field&#10;&#10;AI-generated content may be incorrect.">
            <a:extLst>
              <a:ext uri="{FF2B5EF4-FFF2-40B4-BE49-F238E27FC236}">
                <a16:creationId xmlns:a16="http://schemas.microsoft.com/office/drawing/2014/main" id="{F5F8A4D2-4E41-87E7-19FE-6F3540576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74"/>
          <a:stretch/>
        </p:blipFill>
        <p:spPr>
          <a:xfrm>
            <a:off x="-1" y="-3"/>
            <a:ext cx="3047695" cy="4642715"/>
          </a:xfrm>
          <a:prstGeom prst="rect">
            <a:avLst/>
          </a:prstGeom>
        </p:spPr>
      </p:pic>
      <p:pic>
        <p:nvPicPr>
          <p:cNvPr id="5" name="Picture 4" descr="A group of people standing on a hill&#10;&#10;AI-generated content may be incorrect.">
            <a:extLst>
              <a:ext uri="{FF2B5EF4-FFF2-40B4-BE49-F238E27FC236}">
                <a16:creationId xmlns:a16="http://schemas.microsoft.com/office/drawing/2014/main" id="{D232391E-F526-4515-B9C0-7A3FE256B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28182" b="1928"/>
          <a:stretch/>
        </p:blipFill>
        <p:spPr>
          <a:xfrm>
            <a:off x="3047694" y="-3"/>
            <a:ext cx="3047694" cy="4642715"/>
          </a:xfrm>
          <a:prstGeom prst="rect">
            <a:avLst/>
          </a:prstGeom>
        </p:spPr>
      </p:pic>
      <p:pic>
        <p:nvPicPr>
          <p:cNvPr id="7" name="Picture 6" descr="A group of people looking at a map&#10;&#10;AI-generated content may be incorrect.">
            <a:extLst>
              <a:ext uri="{FF2B5EF4-FFF2-40B4-BE49-F238E27FC236}">
                <a16:creationId xmlns:a16="http://schemas.microsoft.com/office/drawing/2014/main" id="{3A72BD9F-544A-187B-4829-CD54B672E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0" r="25352" b="1930"/>
          <a:stretch/>
        </p:blipFill>
        <p:spPr>
          <a:xfrm>
            <a:off x="6095388" y="-3"/>
            <a:ext cx="3048612" cy="46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4639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36A61EE-BD92-E1E9-A9B5-353A84F52709}"/>
              </a:ext>
            </a:extLst>
          </p:cNvPr>
          <p:cNvSpPr/>
          <p:nvPr/>
        </p:nvSpPr>
        <p:spPr>
          <a:xfrm>
            <a:off x="4089883" y="-2"/>
            <a:ext cx="5054117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03C2B6-97F3-4333-3B11-A82DC497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4" y="971014"/>
            <a:ext cx="2887218" cy="1440305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400" b="1" cap="none" dirty="0"/>
              <a:t>DofE helps you to stand out!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3223-AD63-5CF0-265E-34456BEBCB1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3504" y="2638044"/>
            <a:ext cx="2887218" cy="310198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683,000 people applied to attend university in the UK		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73,719 students attained Bronze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20,081 students attained Silver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2,789 students attained Gold</a:t>
            </a:r>
          </a:p>
          <a:p>
            <a:pPr indent="-228600"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C2B88DC3-4017-2576-6D07-89D661C8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7" t="6798" r="19336" b="2320"/>
          <a:stretch/>
        </p:blipFill>
        <p:spPr bwMode="auto">
          <a:xfrm>
            <a:off x="4578397" y="1153633"/>
            <a:ext cx="4077087" cy="428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D5BDCBF0-794C-3EE3-98DA-F1540B98ED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05A53A-DB00-88F4-2D9C-18506AA9DAEC}"/>
              </a:ext>
            </a:extLst>
          </p:cNvPr>
          <p:cNvSpPr txBox="1"/>
          <p:nvPr/>
        </p:nvSpPr>
        <p:spPr>
          <a:xfrm>
            <a:off x="7528142" y="4872625"/>
            <a:ext cx="131523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University applicants without DofE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6A65F0-E203-C809-A761-6A716DE70717}"/>
              </a:ext>
            </a:extLst>
          </p:cNvPr>
          <p:cNvSpPr txBox="1"/>
          <p:nvPr/>
        </p:nvSpPr>
        <p:spPr>
          <a:xfrm>
            <a:off x="4988358" y="1249789"/>
            <a:ext cx="13152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Bronze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127010-D2A9-4D48-5EEA-8C3DF51FAD1F}"/>
              </a:ext>
            </a:extLst>
          </p:cNvPr>
          <p:cNvSpPr txBox="1"/>
          <p:nvPr/>
        </p:nvSpPr>
        <p:spPr>
          <a:xfrm>
            <a:off x="4565604" y="1707170"/>
            <a:ext cx="8455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Silver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D0FBAE-51F0-B99E-A0AE-00A24BE1B72F}"/>
              </a:ext>
            </a:extLst>
          </p:cNvPr>
          <p:cNvSpPr txBox="1"/>
          <p:nvPr/>
        </p:nvSpPr>
        <p:spPr>
          <a:xfrm>
            <a:off x="4390506" y="2045220"/>
            <a:ext cx="7952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350933065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0B6B88-8B93-1634-A152-038637AD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00" r="3" b="25298"/>
          <a:stretch/>
        </p:blipFill>
        <p:spPr>
          <a:xfrm>
            <a:off x="4809368" y="1108554"/>
            <a:ext cx="3447848" cy="2021675"/>
          </a:xfrm>
          <a:prstGeom prst="rect">
            <a:avLst/>
          </a:prstGeom>
        </p:spPr>
      </p:pic>
      <p:pic>
        <p:nvPicPr>
          <p:cNvPr id="2052" name="Picture 4" descr="British Gas - Global Fleet Champions">
            <a:extLst>
              <a:ext uri="{FF2B5EF4-FFF2-40B4-BE49-F238E27FC236}">
                <a16:creationId xmlns:a16="http://schemas.microsoft.com/office/drawing/2014/main" id="{450C4E49-0D6A-DD23-199E-F6D03B09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00" y="2875944"/>
            <a:ext cx="1718846" cy="80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8880CC78-C11D-4E58-D758-20843154B2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E0747-E9D3-B0DD-A791-3DB27DC66F3F}"/>
              </a:ext>
            </a:extLst>
          </p:cNvPr>
          <p:cNvSpPr txBox="1"/>
          <p:nvPr/>
        </p:nvSpPr>
        <p:spPr>
          <a:xfrm>
            <a:off x="410998" y="4160775"/>
            <a:ext cx="36951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601C70"/>
                </a:solidFill>
                <a:latin typeface="DIN Condensed" pitchFamily="2" charset="0"/>
              </a:rPr>
              <a:t>“M</a:t>
            </a:r>
            <a:r>
              <a:rPr lang="en-GB" sz="2800" b="0" i="0" u="none" strike="noStrike" dirty="0">
                <a:solidFill>
                  <a:srgbClr val="601C70"/>
                </a:solidFill>
                <a:effectLst/>
                <a:latin typeface="DIN Condensed" pitchFamily="2" charset="0"/>
              </a:rPr>
              <a:t>ore than 25 per cent of employers in the UK prioritise the Duke of Edinburgh’s Award.”</a:t>
            </a:r>
            <a:endParaRPr lang="en-US" sz="2800" dirty="0">
              <a:solidFill>
                <a:srgbClr val="601C70"/>
              </a:solidFill>
              <a:latin typeface="DIN Condensed" pitchFamily="2" charset="0"/>
            </a:endParaRPr>
          </a:p>
        </p:txBody>
      </p:sp>
      <p:pic>
        <p:nvPicPr>
          <p:cNvPr id="1026" name="Picture 2" descr="chartered-institute-of-personnel-and-development-cipd-vector-logo - The  Leadership Training Workshop">
            <a:extLst>
              <a:ext uri="{FF2B5EF4-FFF2-40B4-BE49-F238E27FC236}">
                <a16:creationId xmlns:a16="http://schemas.microsoft.com/office/drawing/2014/main" id="{A45B5806-017E-86D6-FA7A-397C462D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92" y="5883082"/>
            <a:ext cx="1087683" cy="60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BBBB7DE8-A8C2-9993-46FC-815DC1DEE9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19" b="1364"/>
          <a:stretch/>
        </p:blipFill>
        <p:spPr>
          <a:xfrm>
            <a:off x="207640" y="857306"/>
            <a:ext cx="4126993" cy="2932820"/>
          </a:xfrm>
          <a:prstGeom prst="rect">
            <a:avLst/>
          </a:prstGeom>
        </p:spPr>
      </p:pic>
      <p:pic>
        <p:nvPicPr>
          <p:cNvPr id="6" name="Picture 5" descr="A group of people in a canoe on a lake&#10;&#10;AI-generated content may be incorrect.">
            <a:extLst>
              <a:ext uri="{FF2B5EF4-FFF2-40B4-BE49-F238E27FC236}">
                <a16:creationId xmlns:a16="http://schemas.microsoft.com/office/drawing/2014/main" id="{71C45943-4503-0FEA-4BFB-A006F515D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" r="10843" b="-502"/>
          <a:stretch/>
        </p:blipFill>
        <p:spPr>
          <a:xfrm>
            <a:off x="4571999" y="3790126"/>
            <a:ext cx="4352027" cy="274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910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7F81D2-ED0F-E114-9D43-0FDC4D469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53" y="1015074"/>
            <a:ext cx="2283715" cy="1174991"/>
          </a:xfrm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700" b="1" cap="none" dirty="0"/>
              <a:t>Why do DofE?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33AE425-9E51-B2BB-09B5-0AA97328084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00624" y="2457092"/>
            <a:ext cx="3018772" cy="442168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It’s fun!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You get to explore wild places 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Universities and employers want more than grades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/>
              <a:t>DofE helps you to: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Solve problems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Work effectively in a team</a:t>
            </a:r>
          </a:p>
          <a:p>
            <a:pPr lvl="4">
              <a:lnSpc>
                <a:spcPct val="90000"/>
              </a:lnSpc>
            </a:pPr>
            <a:r>
              <a:rPr lang="en-US" dirty="0"/>
              <a:t>    - Manage time</a:t>
            </a:r>
          </a:p>
          <a:p>
            <a:pPr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pic>
        <p:nvPicPr>
          <p:cNvPr id="11" name="Picture 10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EFEBD8F0-7DB5-92A3-443A-C94F27BE6E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38861" cy="749299"/>
          </a:xfrm>
          <a:prstGeom prst="rect">
            <a:avLst/>
          </a:prstGeom>
        </p:spPr>
      </p:pic>
      <p:pic>
        <p:nvPicPr>
          <p:cNvPr id="13" name="Picture Placeholder 12" descr="People canoes on a lake&#10;&#10;AI-generated content may be incorrect.">
            <a:extLst>
              <a:ext uri="{FF2B5EF4-FFF2-40B4-BE49-F238E27FC236}">
                <a16:creationId xmlns:a16="http://schemas.microsoft.com/office/drawing/2014/main" id="{F5858FD1-1E8F-F979-EE28-FE9BE042B882}"/>
              </a:ext>
            </a:extLst>
          </p:cNvPr>
          <p:cNvPicPr>
            <a:picLocks noGrp="1" noChangeAspect="1"/>
          </p:cNvPicPr>
          <p:nvPr>
            <p:ph type="pic"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2" r="26386"/>
          <a:stretch/>
        </p:blipFill>
        <p:spPr>
          <a:xfrm flipH="1">
            <a:off x="3755571" y="0"/>
            <a:ext cx="5388429" cy="6878779"/>
          </a:xfr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12544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Parcel">
  <a:themeElements>
    <a:clrScheme name="OR Grey">
      <a:dk1>
        <a:srgbClr val="000000"/>
      </a:dk1>
      <a:lt1>
        <a:srgbClr val="FFFFFF"/>
      </a:lt1>
      <a:dk2>
        <a:srgbClr val="212121"/>
      </a:dk2>
      <a:lt2>
        <a:srgbClr val="636363"/>
      </a:lt2>
      <a:accent1>
        <a:srgbClr val="464849"/>
      </a:accent1>
      <a:accent2>
        <a:srgbClr val="95B2BD"/>
      </a:accent2>
      <a:accent3>
        <a:srgbClr val="13152A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Revolution">
  <a:themeElements>
    <a:clrScheme name="Revoluti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Revolutio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Revolu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829F19EACFD04C9A42F58F1C264568" ma:contentTypeVersion="13" ma:contentTypeDescription="Create a new document." ma:contentTypeScope="" ma:versionID="6b13942a5dade86e7d60291528f69a74">
  <xsd:schema xmlns:xsd="http://www.w3.org/2001/XMLSchema" xmlns:xs="http://www.w3.org/2001/XMLSchema" xmlns:p="http://schemas.microsoft.com/office/2006/metadata/properties" xmlns:ns2="9dcf06be-0f5d-4d46-a024-3911bd5afc66" xmlns:ns3="e37f1291-8187-4b73-a402-ad6a54e27bb2" targetNamespace="http://schemas.microsoft.com/office/2006/metadata/properties" ma:root="true" ma:fieldsID="cf8610d75ac0c15be8d1dca638d74393" ns2:_="" ns3:_="">
    <xsd:import namespace="9dcf06be-0f5d-4d46-a024-3911bd5afc66"/>
    <xsd:import namespace="e37f1291-8187-4b73-a402-ad6a54e27bb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f06be-0f5d-4d46-a024-3911bd5af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42e3b4-929b-4853-8fb6-6ec7a71bdfd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f1291-8187-4b73-a402-ad6a54e27bb2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b23f5fe-cff3-4af5-ba2c-404cda06e1ec}" ma:internalName="TaxCatchAll" ma:showField="CatchAllData" ma:web="e37f1291-8187-4b73-a402-ad6a54e27bb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dcf06be-0f5d-4d46-a024-3911bd5afc66">
      <Terms xmlns="http://schemas.microsoft.com/office/infopath/2007/PartnerControls"/>
    </lcf76f155ced4ddcb4097134ff3c332f>
    <TaxCatchAll xmlns="e37f1291-8187-4b73-a402-ad6a54e27bb2" xsi:nil="true"/>
  </documentManagement>
</p:properties>
</file>

<file path=customXml/itemProps1.xml><?xml version="1.0" encoding="utf-8"?>
<ds:datastoreItem xmlns:ds="http://schemas.openxmlformats.org/officeDocument/2006/customXml" ds:itemID="{B13B97BC-9562-4934-BCCC-DCCB21CDB646}"/>
</file>

<file path=customXml/itemProps2.xml><?xml version="1.0" encoding="utf-8"?>
<ds:datastoreItem xmlns:ds="http://schemas.openxmlformats.org/officeDocument/2006/customXml" ds:itemID="{FE507F16-D118-45DB-8C53-53A30C05D4FA}"/>
</file>

<file path=customXml/itemProps3.xml><?xml version="1.0" encoding="utf-8"?>
<ds:datastoreItem xmlns:ds="http://schemas.openxmlformats.org/officeDocument/2006/customXml" ds:itemID="{9C01AC98-48DB-46EE-9E00-567A533C59DF}"/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6506</TotalTime>
  <Words>130</Words>
  <Application>Microsoft Macintosh PowerPoint</Application>
  <PresentationFormat>On-screen Show (4:3)</PresentationFormat>
  <Paragraphs>31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DIN Condensed</vt:lpstr>
      <vt:lpstr>Gill Sans MT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DofE helps you to stand out!</vt:lpstr>
      <vt:lpstr>PowerPoint Presentation</vt:lpstr>
      <vt:lpstr>Why do DofE?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Hannah Davey</cp:lastModifiedBy>
  <cp:revision>231</cp:revision>
  <cp:lastPrinted>2024-02-11T16:14:47Z</cp:lastPrinted>
  <dcterms:modified xsi:type="dcterms:W3CDTF">2025-10-21T09:19:50Z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0x01010090829F19EACFD04C9A42F58F1C264568</vt:lpwstr>
  </property>
</Properties>
</file>