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5" r:id="rId1"/>
  </p:sldMasterIdLst>
  <p:notesMasterIdLst>
    <p:notesMasterId r:id="rId10"/>
  </p:notesMasterIdLst>
  <p:sldIdLst>
    <p:sldId id="256" r:id="rId2"/>
    <p:sldId id="258" r:id="rId3"/>
    <p:sldId id="372" r:id="rId4"/>
    <p:sldId id="382" r:id="rId5"/>
    <p:sldId id="378" r:id="rId6"/>
    <p:sldId id="380" r:id="rId7"/>
    <p:sldId id="384" r:id="rId8"/>
    <p:sldId id="38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C70"/>
    <a:srgbClr val="4A5355"/>
    <a:srgbClr val="474849"/>
    <a:srgbClr val="95B3BE"/>
    <a:srgbClr val="FFDE39"/>
    <a:srgbClr val="FF9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D8"/>
          </a:solidFill>
        </a:fill>
      </a:tcStyle>
    </a:wholeTbl>
    <a:band2H>
      <a:tcTxStyle/>
      <a:tcStyle>
        <a:tcBdr/>
        <a:fill>
          <a:solidFill>
            <a:srgbClr val="E6E9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9CA"/>
          </a:solidFill>
        </a:fill>
      </a:tcStyle>
    </a:wholeTbl>
    <a:band2H>
      <a:tcTxStyle/>
      <a:tcStyle>
        <a:tcBdr/>
        <a:fill>
          <a:solidFill>
            <a:srgbClr val="E8ED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CAD5"/>
          </a:solidFill>
        </a:fill>
      </a:tcStyle>
    </a:wholeTbl>
    <a:band2H>
      <a:tcTxStyle/>
      <a:tcStyle>
        <a:tcBdr/>
        <a:fill>
          <a:solidFill>
            <a:srgbClr val="EAE6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94554"/>
  </p:normalViewPr>
  <p:slideViewPr>
    <p:cSldViewPr snapToGrid="0" snapToObjects="1">
      <p:cViewPr varScale="1">
        <p:scale>
          <a:sx n="102" d="100"/>
          <a:sy n="102" d="100"/>
        </p:scale>
        <p:origin x="110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9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3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5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4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710953" y="533400"/>
            <a:ext cx="3657602" cy="12525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6" name="Picture Placeholder 2"/>
          <p:cNvSpPr>
            <a:spLocks noGrp="1"/>
          </p:cNvSpPr>
          <p:nvPr>
            <p:ph type="pic" sz="half" idx="13"/>
          </p:nvPr>
        </p:nvSpPr>
        <p:spPr>
          <a:xfrm flipH="1">
            <a:off x="596153" y="1600199"/>
            <a:ext cx="3657602" cy="3657602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10412" y="1828800"/>
            <a:ext cx="3657602" cy="381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None/>
              <a:defRPr sz="1800"/>
            </a:lvl1pPr>
            <a:lvl2pPr marL="0" indent="0">
              <a:spcBef>
                <a:spcPts val="600"/>
              </a:spcBef>
              <a:buSzTx/>
              <a:buNone/>
              <a:defRPr sz="1800"/>
            </a:lvl2pPr>
            <a:lvl3pPr marL="0" indent="0">
              <a:spcBef>
                <a:spcPts val="600"/>
              </a:spcBef>
              <a:buSzTx/>
              <a:buNone/>
              <a:defRPr sz="1800"/>
            </a:lvl3pPr>
            <a:lvl4pPr marL="0" indent="0">
              <a:spcBef>
                <a:spcPts val="600"/>
              </a:spcBef>
              <a:buSzTx/>
              <a:buNone/>
              <a:defRPr sz="1800"/>
            </a:lvl4pPr>
            <a:lvl5pPr marL="0" indent="0">
              <a:spcBef>
                <a:spcPts val="600"/>
              </a:spcBef>
              <a:buSz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360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5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7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5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5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7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5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60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10/31/25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7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10/31/25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3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66C04B-B5C6-EECC-C392-8C10643C05EC}"/>
              </a:ext>
            </a:extLst>
          </p:cNvPr>
          <p:cNvSpPr txBox="1">
            <a:spLocks/>
          </p:cNvSpPr>
          <p:nvPr/>
        </p:nvSpPr>
        <p:spPr>
          <a:xfrm>
            <a:off x="1338146" y="5164655"/>
            <a:ext cx="6199477" cy="945828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b="1" dirty="0">
                <a:solidFill>
                  <a:srgbClr val="474849"/>
                </a:solidFill>
                <a:latin typeface="+mn-lt"/>
              </a:rPr>
              <a:t>The Duke of Edinburgh’s Award Scheme Launch Evening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32E7-089C-AB45-90B5-1A0F499D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84" t="-1" r="36696" b="50430"/>
          <a:stretch/>
        </p:blipFill>
        <p:spPr>
          <a:xfrm>
            <a:off x="7180819" y="-3786625"/>
            <a:ext cx="1938478" cy="4721917"/>
          </a:xfrm>
          <a:prstGeom prst="rect">
            <a:avLst/>
          </a:prstGeom>
        </p:spPr>
      </p:pic>
      <p:pic>
        <p:nvPicPr>
          <p:cNvPr id="1026" name="Picture 2" descr="Activities Industry Mutual (AIM) | Running Industry Alliance">
            <a:extLst>
              <a:ext uri="{FF2B5EF4-FFF2-40B4-BE49-F238E27FC236}">
                <a16:creationId xmlns:a16="http://schemas.microsoft.com/office/drawing/2014/main" id="{BE65169F-6FA5-29E9-934D-99FED6F0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6" y="6110483"/>
            <a:ext cx="580842" cy="5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fE logo mid grey RETAILER | Welcome ...">
            <a:extLst>
              <a:ext uri="{FF2B5EF4-FFF2-40B4-BE49-F238E27FC236}">
                <a16:creationId xmlns:a16="http://schemas.microsoft.com/office/drawing/2014/main" id="{B0799203-A6A3-4E59-2569-3C87D417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19" y="6096628"/>
            <a:ext cx="356804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ALA-logo-976x1024 - Activities ...">
            <a:extLst>
              <a:ext uri="{FF2B5EF4-FFF2-40B4-BE49-F238E27FC236}">
                <a16:creationId xmlns:a16="http://schemas.microsoft.com/office/drawing/2014/main" id="{3A62121A-9001-8EB0-7210-5CA75DAA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14" y="6098030"/>
            <a:ext cx="550392" cy="5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sociation of Mountaineering Instructors">
            <a:extLst>
              <a:ext uri="{FF2B5EF4-FFF2-40B4-BE49-F238E27FC236}">
                <a16:creationId xmlns:a16="http://schemas.microsoft.com/office/drawing/2014/main" id="{961005AE-8EB8-9B15-C5EF-F6B1BB37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67" y="6110483"/>
            <a:ext cx="562116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in canoes on a river&#10;&#10;AI-generated content may be incorrect.">
            <a:extLst>
              <a:ext uri="{FF2B5EF4-FFF2-40B4-BE49-F238E27FC236}">
                <a16:creationId xmlns:a16="http://schemas.microsoft.com/office/drawing/2014/main" id="{E70FF61A-271A-AD67-1625-F87F04670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8"/>
          <a:stretch/>
        </p:blipFill>
        <p:spPr>
          <a:xfrm>
            <a:off x="685800" y="1095872"/>
            <a:ext cx="7772400" cy="39082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dirt path&#10;&#10;AI-generated content may be incorrect.">
            <a:extLst>
              <a:ext uri="{FF2B5EF4-FFF2-40B4-BE49-F238E27FC236}">
                <a16:creationId xmlns:a16="http://schemas.microsoft.com/office/drawing/2014/main" id="{289FD22C-5EDA-4E2E-1E1C-B6940022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3" b="3124"/>
          <a:stretch/>
        </p:blipFill>
        <p:spPr>
          <a:xfrm>
            <a:off x="0" y="2285997"/>
            <a:ext cx="3986275" cy="2286002"/>
          </a:xfrm>
          <a:prstGeom prst="rect">
            <a:avLst/>
          </a:prstGeom>
        </p:spPr>
      </p:pic>
      <p:pic>
        <p:nvPicPr>
          <p:cNvPr id="5" name="Picture 4" descr="A group of people taking a selfie&#10;&#10;AI-generated content may be incorrect.">
            <a:extLst>
              <a:ext uri="{FF2B5EF4-FFF2-40B4-BE49-F238E27FC236}">
                <a16:creationId xmlns:a16="http://schemas.microsoft.com/office/drawing/2014/main" id="{093953A5-EE65-9BF0-F8E3-CD6D65D7C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7" r="3" b="16485"/>
          <a:stretch/>
        </p:blipFill>
        <p:spPr>
          <a:xfrm>
            <a:off x="-1" y="4572001"/>
            <a:ext cx="3986275" cy="2285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76E789-BDC1-2A54-FBB7-5D06564A1383}"/>
              </a:ext>
            </a:extLst>
          </p:cNvPr>
          <p:cNvSpPr txBox="1">
            <a:spLocks/>
          </p:cNvSpPr>
          <p:nvPr/>
        </p:nvSpPr>
        <p:spPr>
          <a:xfrm>
            <a:off x="4873084" y="1837160"/>
            <a:ext cx="3479180" cy="897673"/>
          </a:xfrm>
          <a:prstGeom prst="rect">
            <a:avLst/>
          </a:prstGeom>
          <a:solidFill>
            <a:schemeClr val="bg1"/>
          </a:solidFill>
          <a:ln w="28575">
            <a:solidFill>
              <a:srgbClr val="474849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182880" tIns="182880" rIns="182880" bIns="182880" rtlCol="0" anchor="ctr">
            <a:no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sz="3200" b="1" dirty="0">
                <a:solidFill>
                  <a:srgbClr val="474849"/>
                </a:solidFill>
                <a:latin typeface="+mn-lt"/>
              </a:rPr>
              <a:t>Who we </a:t>
            </a:r>
            <a:r>
              <a:rPr lang="en-GB" sz="3200" dirty="0">
                <a:solidFill>
                  <a:srgbClr val="474849"/>
                </a:solidFill>
                <a:latin typeface="+mn-lt"/>
              </a:rPr>
              <a:t>a</a:t>
            </a:r>
            <a:r>
              <a:rPr lang="en-GB" sz="3200" b="1" dirty="0">
                <a:solidFill>
                  <a:srgbClr val="474849"/>
                </a:solidFill>
                <a:latin typeface="+mn-lt"/>
              </a:rPr>
              <a:t>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4653B-2004-3DFA-3D94-2E82782633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84" t="40146" r="36696" b="50430"/>
          <a:stretch/>
        </p:blipFill>
        <p:spPr>
          <a:xfrm>
            <a:off x="4873084" y="3327244"/>
            <a:ext cx="3437485" cy="1591835"/>
          </a:xfrm>
          <a:prstGeom prst="rect">
            <a:avLst/>
          </a:prstGeom>
        </p:spPr>
      </p:pic>
      <p:pic>
        <p:nvPicPr>
          <p:cNvPr id="4" name="Picture 3" descr="A group of people setting up a tent&#10;&#10;AI-generated content may be incorrect.">
            <a:extLst>
              <a:ext uri="{FF2B5EF4-FFF2-40B4-BE49-F238E27FC236}">
                <a16:creationId xmlns:a16="http://schemas.microsoft.com/office/drawing/2014/main" id="{B51BFF25-7941-F0EC-D58C-EF09E2898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"/>
          <a:stretch/>
        </p:blipFill>
        <p:spPr>
          <a:xfrm>
            <a:off x="-1" y="0"/>
            <a:ext cx="3986275" cy="23297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E9A11-5FA4-3DE8-D830-1FF3C93B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84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DAE034-960F-EC29-05FF-4DCF56F3FF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658488" cy="6857999"/>
          </a:xfrm>
          <a:prstGeom prst="rect">
            <a:avLst/>
          </a:prstGeom>
          <a:solidFill>
            <a:srgbClr val="474849"/>
          </a:solidFill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461919F-4D1F-55E6-5003-1D98032A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9"/>
            <a:ext cx="1638861" cy="7492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F1376A-1A45-22D4-B6BD-39FF6BCF8571}"/>
              </a:ext>
            </a:extLst>
          </p:cNvPr>
          <p:cNvSpPr txBox="1">
            <a:spLocks/>
          </p:cNvSpPr>
          <p:nvPr/>
        </p:nvSpPr>
        <p:spPr>
          <a:xfrm>
            <a:off x="100207" y="1125633"/>
            <a:ext cx="4471792" cy="4606731"/>
          </a:xfrm>
          <a:prstGeom prst="rect">
            <a:avLst/>
          </a:prstGeom>
          <a:noFill/>
          <a:ln w="25400"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latin typeface="+mj-lt"/>
              </a:rPr>
              <a:t>DofE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4000" dirty="0">
                <a:latin typeface="+mj-lt"/>
              </a:rPr>
              <a:t>THE SPIRIT OF ADVENTURE!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Rivers and Lakes</a:t>
            </a: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4" name="Picture 3" descr="A group of people in canoes on a river&#10;&#10;AI-generated content may be incorrect.">
            <a:extLst>
              <a:ext uri="{FF2B5EF4-FFF2-40B4-BE49-F238E27FC236}">
                <a16:creationId xmlns:a16="http://schemas.microsoft.com/office/drawing/2014/main" id="{3531D629-2838-8CD5-3336-8BDD63489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r="21370"/>
          <a:stretch/>
        </p:blipFill>
        <p:spPr>
          <a:xfrm>
            <a:off x="4672208" y="-1"/>
            <a:ext cx="4471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6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3DC1B-1F8D-4CC2-1E73-0A46071B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canoes on a lake&#10;&#10;AI-generated content may be incorrect.">
            <a:extLst>
              <a:ext uri="{FF2B5EF4-FFF2-40B4-BE49-F238E27FC236}">
                <a16:creationId xmlns:a16="http://schemas.microsoft.com/office/drawing/2014/main" id="{05CEE901-6FE5-DC14-6D3C-0874499DB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8" b="22491"/>
          <a:stretch/>
        </p:blipFill>
        <p:spPr>
          <a:xfrm>
            <a:off x="0" y="-1"/>
            <a:ext cx="9144000" cy="39676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F07BF9-C36E-B970-2213-2FF13202617F}"/>
              </a:ext>
            </a:extLst>
          </p:cNvPr>
          <p:cNvSpPr txBox="1">
            <a:spLocks/>
          </p:cNvSpPr>
          <p:nvPr/>
        </p:nvSpPr>
        <p:spPr>
          <a:xfrm>
            <a:off x="1866861" y="2890380"/>
            <a:ext cx="5410281" cy="1077239"/>
          </a:xfrm>
          <a:prstGeom prst="rect">
            <a:avLst/>
          </a:prstGeom>
          <a:solidFill>
            <a:schemeClr val="bg1"/>
          </a:solidFill>
          <a:ln w="25400">
            <a:solidFill>
              <a:srgbClr val="474849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solidFill>
                  <a:srgbClr val="4A5355"/>
                </a:solidFill>
                <a:latin typeface="+mj-lt"/>
              </a:rPr>
              <a:t>Head to the Rivers</a:t>
            </a:r>
          </a:p>
        </p:txBody>
      </p:sp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15753F1-C080-FFEB-D647-01487D76A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E5241-FA83-B7E0-E6D6-177B067E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1" b="12500"/>
          <a:stretch/>
        </p:blipFill>
        <p:spPr>
          <a:xfrm>
            <a:off x="4571999" y="3967618"/>
            <a:ext cx="4571993" cy="2890381"/>
          </a:xfrm>
          <a:prstGeom prst="rect">
            <a:avLst/>
          </a:prstGeom>
        </p:spPr>
      </p:pic>
      <p:pic>
        <p:nvPicPr>
          <p:cNvPr id="3" name="Picture 2" descr="A group of people in a canoe on a lake&#10;&#10;AI-generated content may be incorrect.">
            <a:extLst>
              <a:ext uri="{FF2B5EF4-FFF2-40B4-BE49-F238E27FC236}">
                <a16:creationId xmlns:a16="http://schemas.microsoft.com/office/drawing/2014/main" id="{6E11F581-BDF9-ECBC-E762-A98E90A8C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5"/>
          <a:stretch/>
        </p:blipFill>
        <p:spPr>
          <a:xfrm>
            <a:off x="0" y="3969185"/>
            <a:ext cx="4571991" cy="28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50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DFFE92-7585-5B63-1C98-B47C558FB17F}"/>
              </a:ext>
            </a:extLst>
          </p:cNvPr>
          <p:cNvSpPr txBox="1">
            <a:spLocks/>
          </p:cNvSpPr>
          <p:nvPr/>
        </p:nvSpPr>
        <p:spPr>
          <a:xfrm>
            <a:off x="252443" y="2295110"/>
            <a:ext cx="2961123" cy="2267779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latin typeface="+mj-lt"/>
              </a:rPr>
              <a:t>Water Sports Training Day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Learn to Paddle </a:t>
            </a:r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134D399-34AF-9F70-CA84-C9DB2F3E2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pic>
        <p:nvPicPr>
          <p:cNvPr id="4" name="Picture 3" descr="A group of people in a boat in the water&#10;&#10;AI-generated content may be incorrect.">
            <a:extLst>
              <a:ext uri="{FF2B5EF4-FFF2-40B4-BE49-F238E27FC236}">
                <a16:creationId xmlns:a16="http://schemas.microsoft.com/office/drawing/2014/main" id="{348C9E4D-8BCE-AEB4-212A-23216BAC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r="5490"/>
          <a:stretch/>
        </p:blipFill>
        <p:spPr>
          <a:xfrm>
            <a:off x="3639670" y="-1"/>
            <a:ext cx="5504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8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6A61EE-BD92-E1E9-A9B5-353A84F52709}"/>
              </a:ext>
            </a:extLst>
          </p:cNvPr>
          <p:cNvSpPr/>
          <p:nvPr/>
        </p:nvSpPr>
        <p:spPr>
          <a:xfrm>
            <a:off x="4089883" y="-2"/>
            <a:ext cx="5054117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3C2B6-97F3-4333-3B11-A82DC497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71014"/>
            <a:ext cx="2887218" cy="1440305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b="1" cap="none" dirty="0"/>
              <a:t>DofE helps you to stand out!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3223-AD63-5CF0-265E-34456BEBCB1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3504" y="2638044"/>
            <a:ext cx="2887218" cy="310198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683,000 people applied to attend university in the UK		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73,719 students attained Bronze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20,081 students attained Silver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2,789 students attained Gold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C2B88DC3-4017-2576-6D07-89D661C8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6798" r="19336" b="2320"/>
          <a:stretch/>
        </p:blipFill>
        <p:spPr bwMode="auto">
          <a:xfrm>
            <a:off x="4578397" y="1153633"/>
            <a:ext cx="4077087" cy="42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5BDCBF0-794C-3EE3-98DA-F1540B98E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05A53A-DB00-88F4-2D9C-18506AA9DAEC}"/>
              </a:ext>
            </a:extLst>
          </p:cNvPr>
          <p:cNvSpPr txBox="1"/>
          <p:nvPr/>
        </p:nvSpPr>
        <p:spPr>
          <a:xfrm>
            <a:off x="7528142" y="4872625"/>
            <a:ext cx="13152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University applicants without DofE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A65F0-E203-C809-A761-6A716DE70717}"/>
              </a:ext>
            </a:extLst>
          </p:cNvPr>
          <p:cNvSpPr txBox="1"/>
          <p:nvPr/>
        </p:nvSpPr>
        <p:spPr>
          <a:xfrm>
            <a:off x="4988358" y="1249789"/>
            <a:ext cx="1315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Bronze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27010-D2A9-4D48-5EEA-8C3DF51FAD1F}"/>
              </a:ext>
            </a:extLst>
          </p:cNvPr>
          <p:cNvSpPr txBox="1"/>
          <p:nvPr/>
        </p:nvSpPr>
        <p:spPr>
          <a:xfrm>
            <a:off x="4565604" y="1707170"/>
            <a:ext cx="845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Silver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D0FBAE-51F0-B99E-A0AE-00A24BE1B72F}"/>
              </a:ext>
            </a:extLst>
          </p:cNvPr>
          <p:cNvSpPr txBox="1"/>
          <p:nvPr/>
        </p:nvSpPr>
        <p:spPr>
          <a:xfrm>
            <a:off x="4390506" y="2045220"/>
            <a:ext cx="7952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35093306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B6B88-8B93-1634-A152-038637AD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00" r="3" b="25298"/>
          <a:stretch/>
        </p:blipFill>
        <p:spPr>
          <a:xfrm>
            <a:off x="4809368" y="1108554"/>
            <a:ext cx="3447848" cy="2021675"/>
          </a:xfrm>
          <a:prstGeom prst="rect">
            <a:avLst/>
          </a:prstGeom>
        </p:spPr>
      </p:pic>
      <p:pic>
        <p:nvPicPr>
          <p:cNvPr id="2052" name="Picture 4" descr="British Gas - Global Fleet Champions">
            <a:extLst>
              <a:ext uri="{FF2B5EF4-FFF2-40B4-BE49-F238E27FC236}">
                <a16:creationId xmlns:a16="http://schemas.microsoft.com/office/drawing/2014/main" id="{450C4E49-0D6A-DD23-199E-F6D03B09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00" y="2875944"/>
            <a:ext cx="1718846" cy="8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880CC78-C11D-4E58-D758-20843154B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E0747-E9D3-B0DD-A791-3DB27DC66F3F}"/>
              </a:ext>
            </a:extLst>
          </p:cNvPr>
          <p:cNvSpPr txBox="1"/>
          <p:nvPr/>
        </p:nvSpPr>
        <p:spPr>
          <a:xfrm>
            <a:off x="410998" y="4160775"/>
            <a:ext cx="3695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601C70"/>
                </a:solidFill>
                <a:latin typeface="DIN Condensed" pitchFamily="2" charset="0"/>
              </a:rPr>
              <a:t>“M</a:t>
            </a:r>
            <a:r>
              <a:rPr lang="en-GB" sz="2800" b="0" i="0" u="none" strike="noStrike" dirty="0">
                <a:solidFill>
                  <a:srgbClr val="601C70"/>
                </a:solidFill>
                <a:effectLst/>
                <a:latin typeface="DIN Condensed" pitchFamily="2" charset="0"/>
              </a:rPr>
              <a:t>ore than 25 per cent of employers in the UK prioritise the Duke of Edinburgh’s Award.”</a:t>
            </a:r>
            <a:endParaRPr lang="en-US" sz="2800" dirty="0">
              <a:solidFill>
                <a:srgbClr val="601C70"/>
              </a:solidFill>
              <a:latin typeface="DIN Condensed" pitchFamily="2" charset="0"/>
            </a:endParaRPr>
          </a:p>
        </p:txBody>
      </p:sp>
      <p:pic>
        <p:nvPicPr>
          <p:cNvPr id="1026" name="Picture 2" descr="chartered-institute-of-personnel-and-development-cipd-vector-logo - The  Leadership Training Workshop">
            <a:extLst>
              <a:ext uri="{FF2B5EF4-FFF2-40B4-BE49-F238E27FC236}">
                <a16:creationId xmlns:a16="http://schemas.microsoft.com/office/drawing/2014/main" id="{A45B5806-017E-86D6-FA7A-397C462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92" y="5883082"/>
            <a:ext cx="1087683" cy="6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BBBB7DE8-A8C2-9993-46FC-815DC1DEE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 b="1364"/>
          <a:stretch/>
        </p:blipFill>
        <p:spPr>
          <a:xfrm>
            <a:off x="207640" y="857306"/>
            <a:ext cx="4126993" cy="2932820"/>
          </a:xfrm>
          <a:prstGeom prst="rect">
            <a:avLst/>
          </a:prstGeom>
        </p:spPr>
      </p:pic>
      <p:pic>
        <p:nvPicPr>
          <p:cNvPr id="6" name="Picture 5" descr="A group of people in a canoe on a lake&#10;&#10;AI-generated content may be incorrect.">
            <a:extLst>
              <a:ext uri="{FF2B5EF4-FFF2-40B4-BE49-F238E27FC236}">
                <a16:creationId xmlns:a16="http://schemas.microsoft.com/office/drawing/2014/main" id="{71C45943-4503-0FEA-4BFB-A006F515D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r="10843" b="-502"/>
          <a:stretch/>
        </p:blipFill>
        <p:spPr>
          <a:xfrm>
            <a:off x="4571999" y="3790126"/>
            <a:ext cx="4352027" cy="27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10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7F81D2-ED0F-E114-9D43-0FDC4D46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53" y="1015074"/>
            <a:ext cx="2283715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700" b="1" cap="none" dirty="0"/>
              <a:t>Why do DofE?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3AE425-9E51-B2BB-09B5-0AA9732808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0624" y="2457092"/>
            <a:ext cx="3018772" cy="44216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It’s fun!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You get to explore wild places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Universities and employers want more than grades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DofE helps you to: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Solve problems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Work effectively in a team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Manage time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FEBD8F0-7DB5-92A3-443A-C94F27BE6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pic>
        <p:nvPicPr>
          <p:cNvPr id="13" name="Picture Placeholder 12" descr="People canoes on a lake&#10;&#10;AI-generated content may be incorrect.">
            <a:extLst>
              <a:ext uri="{FF2B5EF4-FFF2-40B4-BE49-F238E27FC236}">
                <a16:creationId xmlns:a16="http://schemas.microsoft.com/office/drawing/2014/main" id="{F5858FD1-1E8F-F979-EE28-FE9BE042B882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r="26386"/>
          <a:stretch/>
        </p:blipFill>
        <p:spPr>
          <a:xfrm flipH="1">
            <a:off x="3755571" y="0"/>
            <a:ext cx="5388429" cy="6878779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2544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arcel">
  <a:themeElements>
    <a:clrScheme name="OR Grey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464849"/>
      </a:accent1>
      <a:accent2>
        <a:srgbClr val="95B2BD"/>
      </a:accent2>
      <a:accent3>
        <a:srgbClr val="13152A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Revolution">
  <a:themeElements>
    <a:clrScheme name="Revolu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0000FF"/>
      </a:hlink>
      <a:folHlink>
        <a:srgbClr val="FF00FF"/>
      </a:folHlink>
    </a:clrScheme>
    <a:fontScheme name="Revolu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Revolu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29F19EACFD04C9A42F58F1C264568" ma:contentTypeVersion="13" ma:contentTypeDescription="Create a new document." ma:contentTypeScope="" ma:versionID="6b13942a5dade86e7d60291528f69a74">
  <xsd:schema xmlns:xsd="http://www.w3.org/2001/XMLSchema" xmlns:xs="http://www.w3.org/2001/XMLSchema" xmlns:p="http://schemas.microsoft.com/office/2006/metadata/properties" xmlns:ns2="9dcf06be-0f5d-4d46-a024-3911bd5afc66" xmlns:ns3="e37f1291-8187-4b73-a402-ad6a54e27bb2" targetNamespace="http://schemas.microsoft.com/office/2006/metadata/properties" ma:root="true" ma:fieldsID="cf8610d75ac0c15be8d1dca638d74393" ns2:_="" ns3:_="">
    <xsd:import namespace="9dcf06be-0f5d-4d46-a024-3911bd5afc66"/>
    <xsd:import namespace="e37f1291-8187-4b73-a402-ad6a54e27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f06be-0f5d-4d46-a024-3911bd5af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42e3b4-929b-4853-8fb6-6ec7a71bdf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f1291-8187-4b73-a402-ad6a54e27bb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b23f5fe-cff3-4af5-ba2c-404cda06e1ec}" ma:internalName="TaxCatchAll" ma:showField="CatchAllData" ma:web="e37f1291-8187-4b73-a402-ad6a54e27b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cf06be-0f5d-4d46-a024-3911bd5afc66">
      <Terms xmlns="http://schemas.microsoft.com/office/infopath/2007/PartnerControls"/>
    </lcf76f155ced4ddcb4097134ff3c332f>
    <TaxCatchAll xmlns="e37f1291-8187-4b73-a402-ad6a54e27bb2" xsi:nil="true"/>
  </documentManagement>
</p:properties>
</file>

<file path=customXml/itemProps1.xml><?xml version="1.0" encoding="utf-8"?>
<ds:datastoreItem xmlns:ds="http://schemas.openxmlformats.org/officeDocument/2006/customXml" ds:itemID="{329524A4-E853-4661-91EB-3FE5586C2A06}"/>
</file>

<file path=customXml/itemProps2.xml><?xml version="1.0" encoding="utf-8"?>
<ds:datastoreItem xmlns:ds="http://schemas.openxmlformats.org/officeDocument/2006/customXml" ds:itemID="{76D3135B-A6AB-4147-AE6C-F998D07701B5}"/>
</file>

<file path=customXml/itemProps3.xml><?xml version="1.0" encoding="utf-8"?>
<ds:datastoreItem xmlns:ds="http://schemas.openxmlformats.org/officeDocument/2006/customXml" ds:itemID="{87109AF1-B83C-4762-A29A-8692686E1EAC}"/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6510</TotalTime>
  <Words>126</Words>
  <Application>Microsoft Macintosh PowerPoint</Application>
  <PresentationFormat>On-screen Show (4:3)</PresentationFormat>
  <Paragraphs>30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DIN Condensed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DofE helps you to stand out!</vt:lpstr>
      <vt:lpstr>PowerPoint Presentation</vt:lpstr>
      <vt:lpstr>Why do DofE?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Hannah Davey</cp:lastModifiedBy>
  <cp:revision>234</cp:revision>
  <cp:lastPrinted>2024-02-11T16:14:47Z</cp:lastPrinted>
  <dcterms:modified xsi:type="dcterms:W3CDTF">2025-10-31T08:54:10Z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0x01010090829F19EACFD04C9A42F58F1C264568</vt:lpwstr>
  </property>
</Properties>
</file>